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4006" r:id="rId1"/>
    <p:sldMasterId id="2147484083" r:id="rId2"/>
  </p:sldMasterIdLst>
  <p:notesMasterIdLst>
    <p:notesMasterId r:id="rId38"/>
  </p:notesMasterIdLst>
  <p:sldIdLst>
    <p:sldId id="256" r:id="rId3"/>
    <p:sldId id="257" r:id="rId4"/>
    <p:sldId id="258" r:id="rId5"/>
    <p:sldId id="259" r:id="rId6"/>
    <p:sldId id="321" r:id="rId7"/>
    <p:sldId id="316" r:id="rId8"/>
    <p:sldId id="261" r:id="rId9"/>
    <p:sldId id="262" r:id="rId10"/>
    <p:sldId id="304" r:id="rId11"/>
    <p:sldId id="264" r:id="rId12"/>
    <p:sldId id="296" r:id="rId13"/>
    <p:sldId id="266" r:id="rId14"/>
    <p:sldId id="267" r:id="rId15"/>
    <p:sldId id="268" r:id="rId16"/>
    <p:sldId id="269" r:id="rId17"/>
    <p:sldId id="270" r:id="rId18"/>
    <p:sldId id="313" r:id="rId19"/>
    <p:sldId id="314" r:id="rId20"/>
    <p:sldId id="275" r:id="rId21"/>
    <p:sldId id="297" r:id="rId22"/>
    <p:sldId id="300" r:id="rId23"/>
    <p:sldId id="279" r:id="rId24"/>
    <p:sldId id="280" r:id="rId25"/>
    <p:sldId id="298" r:id="rId26"/>
    <p:sldId id="282" r:id="rId27"/>
    <p:sldId id="318" r:id="rId28"/>
    <p:sldId id="299" r:id="rId29"/>
    <p:sldId id="284" r:id="rId30"/>
    <p:sldId id="285" r:id="rId31"/>
    <p:sldId id="286" r:id="rId32"/>
    <p:sldId id="301" r:id="rId33"/>
    <p:sldId id="302" r:id="rId34"/>
    <p:sldId id="292" r:id="rId35"/>
    <p:sldId id="294" r:id="rId36"/>
    <p:sldId id="293" r:id="rId37"/>
  </p:sldIdLst>
  <p:sldSz cx="12192000" cy="6858000"/>
  <p:notesSz cx="6858000" cy="12192000"/>
  <p:embeddedFontLst>
    <p:embeddedFont>
      <p:font typeface="Century Gothic" panose="020B0502020202020204" pitchFamily="34" charset="0"/>
      <p:regular r:id="rId39"/>
      <p:bold r:id="rId40"/>
      <p:italic r:id="rId41"/>
      <p:boldItalic r:id="rId42"/>
    </p:embeddedFont>
    <p:embeddedFont>
      <p:font typeface="Play" pitchFamily="2" charset="0"/>
      <p:regular r:id="rId43"/>
      <p:bold r:id="rId4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05FEC8-94FC-4511-9A50-9432F9997A17}">
  <a:tblStyle styleId="{2905FEC8-94FC-4511-9A50-9432F9997A1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7EA"/>
          </a:solidFill>
        </a:fill>
      </a:tcStyle>
    </a:wholeTbl>
    <a:band1H>
      <a:tcTxStyle/>
      <a:tcStyle>
        <a:tcBdr/>
        <a:fill>
          <a:solidFill>
            <a:srgbClr val="CBCCD2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CCD2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229108D-F6E5-4BCB-A813-2F5A3B579A6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91"/>
    <p:restoredTop sz="94673"/>
  </p:normalViewPr>
  <p:slideViewPr>
    <p:cSldViewPr snapToGrid="0">
      <p:cViewPr varScale="1">
        <p:scale>
          <a:sx n="93" d="100"/>
          <a:sy n="93" d="100"/>
        </p:scale>
        <p:origin x="216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3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1T08:28:39.362"/>
    </inkml:context>
    <inkml:brush xml:id="br0">
      <inkml:brushProperty name="width" value="0.025" units="cm"/>
      <inkml:brushProperty name="height" value="0.025" units="cm"/>
      <inkml:brushProperty name="color" value="#E71225"/>
    </inkml:brush>
  </inkml:definitions>
  <inkml:trace contextRef="#ctx0" brushRef="#br0">1 1686 24575,'0'-6'0,"0"-2"0,0-3 0,0-4 0,0 2 0,0-8 0,0-8 0,0-10 0,0-14 0,0-5 0,0-4 0,0 6 0,1 13 0,1 14 0,0 13 0,2 6 0,-1 2 0,0 2 0,1 1 0,-2-1 0,4-3 0,2-3 0,1-1 0,0 1 0,-1 3 0,-2 3 0,-1 2 0,0-2 0,0-1 0,2-4 0,7-6 0,7-4 0,4-3 0,-1 2 0,-4 6 0,-6 7 0,-5 5 0,-2 1 0,-1 0 0,1-2 0,2-3 0,1 1 0,4-2 0,7-3 0,4-2 0,3-1 0,0 1 0,-2 1 0,0 2 0,-1 2 0,-5 1 0,-2 3 0,-4 0 0,-4 1 0,1 2 0,-1 0 0,0 0 0,0 0 0,1 0 0,0 0 0,-1 2 0,-1 0 0,0 0 0,-1 0 0,1 0 0,-1 0 0,-1 0 0,1 0 0,-1 0 0,0 0 0,0 0 0,1 0 0,0 0 0,2 0 0,0 0 0,2 0 0,0 0 0,-3 0 0,0 0 0,-2 0 0,-1 0 0,0-1 0,0-1 0,0-1 0,1-2 0,0 0 0,0-3 0,0-2 0,0 1 0,-1-2 0,-3 3 0,-1-1 0,-1 0 0,3-3 0,3-2 0,0-5 0,1-1 0,-3 0 0,-1 2 0,-1 4 0,-3 6 0,0 0 0,2-5 0,4-6 0,0-5 0,2-1 0,-1 7 0,-3 6 0,3 5 0,2-2 0,8-7 0,2-3 0,1-2 0,0 0 0,-5 6 0,0 5 0,-2 3 0,-1 3 0,2-2 0,3-4 0,10-2 0,4-3 0,7-3 0,4-2 0,6-5 0,11-6 0,3 2 0,3-2 0,-10 6 0,-13 8 0,-12 6 0,-12 6 0,-7 3 0,-3 1 0,-2-1 0,3-2 0,3-1 0,6-3 0,11-5 0,12-3 0,7-1 0,-3 2 0,-10 3 0,-11 5 0,-8 3 0,1 3 0,8 1 0,7-4 0,4-1 0,-4 0 0,-9 2 0,-8 3 0,-4 0 0,-3 0 0,-1 0 0,2 0 0,7 0 0,9 0 0,6 0 0,5 0 0,-2 0 0,-6 0 0,-8 0 0,-7 0 0,-5 0 0,-1 0 0,1 0 0,0 0 0,2 0 0,4 0 0,4 0 0,5 0 0,4 0 0,-4 0 0,-2 0 0,-6 0 0,-3 0 0,2 0 0,-1 0 0,1 0 0,0 0 0,4 0 0,5 0 0,6 0 0,3 0 0,1 0 0,-3 0 0,1 0 0,-6 0 0,-7 0 0,-5 0 0,-6 0 0,1 0 0,-1 0 0,0 1 0,0 2 0,2 1 0,1 1 0,6 0 0,8 0 0,9-1 0,11-2 0,5-2 0,-4 0 0,-7 0 0,-10 0 0,-5 0 0,0 0 0,-3 0 0,-3 0 0,1 0 0,7 0 0,10 0 0,14 0 0,11 0 0,9 0 0,5 0 0,-10 0 0,-8 0 0,3 0 0,-15 0 0,15 0 0,-12 0 0,-1 0 0,1 0 0,4 0 0,12 0 0,10 0 0,10 0 0,0 0 0,-4 0 0,-5 0 0,-14 0 0,-8 0 0,-10 0 0,-7 0 0,-1 0 0,-4 0 0,1 0 0,-1 0 0,2 0 0,-1 0 0,8 0 0,8 2 0,7 2 0,3 5 0,-5 5 0,0 3 0,-9 0 0,-5-3 0,-5-3 0,-2-1 0,3 0 0,0-1 0,-2-2 0,3 2 0,12 3 0,8 7 0,8 4 0,5 1 0,-2 2 0,4 1 0,0 2 0,-15-2 0,-7-4 0,-13-7 0,-5-3 0,1-2 0,-4-1 0,1-1 0,0 1 0,4-2 0,4-3 0,1-3 0,-1-2 0,-3 0 0,-3 0 0,-2 0 0,-6 0 0,-2 0 0,-2 0 0,-1 0 0,3 0 0,0 0 0,5 0 0,4 4 0,14 5 0,11 6 0,13 5 0,4 2 0,-2-1 0,-4 0 0,-4-1 0,-11-3 0,-6-2 0,-9-4 0,-3-1 0,1 1 0,-3-1 0,2 0 0,5 4 0,15 7 0,14 6 0,13 7 0,3 2 0,-6 1 0,-2 3 0,-14-7 0,-11-2 0,-12-8 0,-7-3 0,1 0 0,-1 0 0,1 1 0,-1-1 0,1 1 0,0 1 0,6 4 0,2 2 0,5 6 0,-1 1 0,-3 1 0,-1 3 0,-8-6 0,-5-4 0,-7-7 0,-4-5 0,0 1 0,-2-1 0,0 1 0,0-1 0,-1 1 0,2 3 0,3 9 0,2 8 0,4 6 0,-1-1 0,-4-3 0,-2-4 0,-4-6 0,-3-5 0,-1-5 0,-4-3 0,0 1 0,1-1 0,-1 1 0,1 1 0,0 5 0,2 5 0,-3 5 0,2 4 0,-2 4 0,-2 1 0,0 2 0,-2-10 0,0-9 0,0-7 0,0-10 0,0 1 0,0-3 0,0 1 0,0-1 0,0 0 0,0-1 0,0 6 0,0 14 0,0 15 0,0 13 0,0-5 0,0-7 0,0-13 0,0-6 0,0 1 0,0 0 0,0 19 0,0 2 0,0 26 0,0 0 0,-5 7 0,-5-1 0,-8-3 0,-8-5 0,1-14 0,1-7 0,4-11 0,2-3 0,0 2 0,0-3 0,-12 14 0,4-8 0,-13 17 0,2-5 0,-6 6 0,-6 5 0,-4 3 0,6-10 0,6-10 0,10-11 0,5-10 0,2-3 0,2-2 0,3-3 0,2-3 0,-1-2 0,-1-2 0,-6 1 0,-7-4 0,-11-2 0,-16-3 0,-19-1 0,-16-3 0,3-2 0,5-5 0,-7-12 0,29 6 0,-16-6 0,34 9 0,8 2 0,2 0 0,5-2 0,-3-4 0,-5-3 0,-4-4 0,-4-4 0,-4-2 0,-4-2 0,8 5 0,6 3 0,10 5 0,7 3 0,-3 1 0,4 1 0,0 0 0,1 2 0,-1-2 0,-1 2 0,-2-1 0,2 2 0,0 3 0,1-2 0,0-1 0,3 2 0,2-1 0,5 3 0,1-1 0,-3-1 0,3 1 0,-3 0 0,0 0 0,-3-1 0,-2 1 0,1 2 0,6 0 0,4 2 0,1 2 0,-2 0 0,-4 2 0,-4 0 0,-5 0 0,-5 0 0,-7-1 0,-12-2 0,-6-1 0,-5 2 0,3 0 0,5 2 0,-1 0 0,-3 0 0,6 0 0,3 0 0,10 0 0,2 0 0,-2 0 0,0 0 0,0 0 0,0 0 0,-14 4 0,-13 4 0,-16 5 0,-3 6 0,7 2 0,16 2 0,22-5 0,15-4 0,10-5 0,6-2 0,0 0 0,4 0 0,0 1 0,1-1 0,0 0 0,0 1 0,0 1 0,0 1 0,0 8 0,0 18 0,0 26 0,0 6 0,-3 5 0,0-12 0,-1-10 0,1-2 0,3-11 0,0-2 0,0-6 0,0-2 0,0 3 0,0 8 0,0 12 0,2 16 0,6 10 0,3 13 0,-3-40 0,1-1 0,8 40 0,-5-8 0,-2-20 0,-1-10 0,0 0 0,2-9 0,-2-1 0,0-4 0,0 4 0,1 1 0,1 5 0,-1 2 0,0 4 0,3 2 0,-3-9 0,-1-11 0,-2-12 0,-3-6 0,0-1 0,0-4 0,0-1 0,-2-2 0,1 2 0,-1-1 0,1 4 0,1 1 0,0 4 0,2 3 0,-1 4 0,1 4 0,-2-3 0,-2-2 0,0-5 0,-2-3 0,0-1 0,0-2 0,0 0 0,0-2 0,0 0 0,0 1 0,0 6 0,0 3 0,0 5 0,0 0 0,0-1 0,0 2 0,0-3 0,0-1 0,0-5 0,0-2 0,0 1 0,0 3 0,0 0 0,-2 2 0,-2 9 0,-1-2 0,-1 10 0,1-4 0,0 6 0,-1 6 0,-2 4 0,0-7 0,0-3 0,2-11 0,1-4 0,0 0 0,0-3 0,1-2 0,0-1 0,1-3 0,-1-1 0,0 4 0,0 2 0,-2 6 0,-2 7 0,-1 3 0,0 3 0,0-6 0,2-7 0,1-7 0,0-2 0,0 0 0,-1-2 0,2 0 0,0-1 0,-1 4 0,0 4 0,-2 2 0,0-1 0,0-3 0,1-3 0,1-3 0,2-4 0,1-2 0,1-3 0,0-1 0,-1 1 0,1-1 0,0 0 0,-1 3 0,-1 4 0,0 5 0,-2 7 0,0 2 0,-1 1 0,-1-1 0,-2-3 0,1-4 0,-1 0 0,0-4 0,1 0 0,1-1 0,-1-1 0,1-2 0,-1 0 0,-1 4 0,-1 2 0,-2 3 0,-1 2 0,-2 2 0,0-3 0,2-1 0,4-7 0,3-4 0,3-3 0,2-1 0,6-3 0,7-5 0,3-1 0,2-2 0,-6 2 0,-5 2 0,-2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1T08:28:47.862"/>
    </inkml:context>
    <inkml:brush xml:id="br0">
      <inkml:brushProperty name="width" value="0.025" units="cm"/>
      <inkml:brushProperty name="height" value="0.025" units="cm"/>
      <inkml:brushProperty name="color" value="#E71225"/>
    </inkml:brush>
  </inkml:definitions>
  <inkml:trace contextRef="#ctx0" brushRef="#br0">4834 6342 24575,'0'25'0,"0"27"0,0 39 0,0-41 0,0 2 0,0 3 0,0 1 0,0 40 0,0-18 0,0 2 0,0-4 0,0-19 0,0 2 0,0 29 0,0-30 0,0-1 0,4 23 0,5 6 0,-3-36 0,0 2 0,1 2 0,0 2 0,0 2 0,-1 1 0,-1 3 0,-1-2 0,-1-5 0,0-3 0,0 39 0,-3-26 0,0-18 0,0-5 0,0-9 0,0-3 0,0-1 0,0 1 0,-5 0 0,-7 4 0,-7-3 0,-12 1 0,-4-2 0,-8-2 0,2-4 0,3-3 0,3-3 0,2-3 0,-3 1 0,-2 0 0,-4-1 0,-4 0 0,-14 2 0,-13-6 0,-13-2 0,-8-6 0,3-1 0,0 1 0,6 0 0,14 1 0,8-1 0,14 0 0,7-1 0,-1 1 0,1 0 0,1 0 0,-4 1 0,-12-1 0,-10 0 0,-15-1 0,-4-1 0,2-1 0,3 0 0,16 0 0,9 0 0,14 0 0,4 0 0,0 0 0,0-2 0,-4-5 0,0-5 0,-2-4 0,-3-4 0,-14-8 0,-15-11 0,31 14 0,-1-2 0,-2-5 0,-1-2 0,-1-1 0,0-2 0,1-2 0,1-1 0,5 5 0,3 2 0,-28-26 0,20 15 0,12 6 0,3-1 0,4-1 0,1-3 0,2 0 0,2-4 0,2-9 0,-2-21 0,6-20 0,10 41 0,3-2 0,0 2 0,3 2 0,1-41 0,1 14 0,0 21 0,0 11 0,0 13 0,0 9 0,0 0 0,0 3 0,0-1 0,0 5 0,0 1 0,0 2 0,0-1 0,0-2 0,0-1 0,1-5 0,6-7 0,5-9 0,2 0 0,0 1 0,-3 6 0,-1 8 0,0 2 0,-1 5 0,0 1 0,0-1 0,1-3 0,2-4 0,2-4 0,2-2 0,1 0 0,1 0 0,-2 3 0,-2 5 0,-2 5 0,-2 5 0,-3 2 0,3 1 0,0 0 0,0-1 0,1-2 0,2-2 0,3-7 0,5-3 0,4-4 0,3-3 0,0 3 0,0 0 0,-6 7 0,-4 6 0,-5 3 0,-3 3 0,1 1 0,-1-2 0,3 2 0,1-2 0,2-3 0,4-1 0,1-3 0,1 1 0,-2 1 0,-3 3 0,-3 2 0,-1 2 0,-2 2 0,-1 0 0,-1-2 0,-2 1 0,1 0 0,-1 3 0,1-3 0,2-1 0,6-5 0,4-2 0,2 0 0,0-1 0,-1 4 0,0 1 0,-4 4 0,-4 3 0,-2 3 0,-4 1 0,0-2 0,0 1 0,1-1 0,-1 0 0,1 0 0,0 0 0,0-2 0,2-1 0,3-5 0,0-1 0,2-3 0,1-3 0,-3 2 0,-2 0 0,-2 4 0,-1 4 0,-1 1 0,1 1 0,-1 1 0,1-1 0,3-5 0,2-5 0,2-7 0,2-3 0,0 1 0,-3 3 0,-2 6 0,-4 6 0,-3 3 0,-2 3 0,-1-1 0,-1-1 0,1 2 0,0-3 0,1-1 0,0-2 0,-1-6 0,2 0 0,-2-2 0,0 1 0,1 2 0,-1 2 0,0 2 0,2-1 0,-1-2 0,-1-1 0,0-1 0,0 1 0,0-2 0,0 0 0,1-5 0,2-7 0,2-8 0,2-3 0,-2 4 0,-2 9 0,-3 9 0,0 6 0,0 2 0,0 2 0,-1 2 0,1 1 0,0-1 0,1-2 0,0-4 0,-1-1 0,1-1 0,2 1 0,1-2 0,0-1 0,-1 1 0,-1 2 0,-2 4 0,0 1 0,-1 2 0,-1 1 0,0-1 0,0 1 0,0-1 0,0 1 0,1-5 0,1-7 0,2-11 0,1-6 0,-3-1 0,1 7 0,-3 10 0,0 6 0,0 5 0,0 0 0,0 2 0,0-3 0,0-4 0,0-4 0,0-3 0,0 0 0,0 3 0,0 0 0,0 1 0,0 2 0,0-1 0,0 3 0,0 3 0,0-1 0,0 1 0,-2-1 0,0 0 0,-1-2 0,-3-2 0,0-4 0,-1 0 0,0-1 0,-1-4 0,-2 0 0,2 3 0,0 3 0,2 5 0,0 1 0,-2-1 0,0 1 0,0 1 0,0-2 0,-1 0 0,0-4 0,-1-2 0,-1 1 0,-1-2 0,0 2 0,1 2 0,3 3 0,3 6 0,2 1 0,0 3 0,-2 1 0,0-1 0,-1 1 0,1-2 0,-1 0 0,-2-3 0,-2-3 0,-3-3 0,-1-2 0,-1 0 0,1 1 0,2 2 0,2 2 0,1 2 0,2 2 0,1 2 0,1 0 0,-1-1 0,-2-1 0,-1-1 0,-1 0 0,0-1 0,-1-1 0,0 0 0,0 0 0,0 2 0,2 0 0,0 0 0,3 2 0,0 0 0,1 0 0,0 0 0,0-1 0,1 1 0,-1 1 0,2 0 0,1-1 0,-1 1 0,1 0 0,-2 0 0,1 1 0,0-1 0,-2-2 0,0-1 0,-1 1 0,0-1 0,-1 0 0,1 1 0,1 0 0,0 1 0,0 0 0,0 0 0,0 0 0,0-1 0,2 1 0,-2 2 0,2 0 0,0-1 0,-2 0 0,0 0 0,-2-2 0,0 1 0,0 0 0,1 0 0,-1 2 0,1-3 0,0 2 0,0-2 0,1 2 0,0 0 0,-2 0 0,0-1 0,2 0 0,0-1 0,-1 0 0,-3-1 0,-4-2 0,-6-2 0,-3-3 0,1 2 0,-2 0 0,5 3 0,1 1 0,0 0 0,-1 0 0,1-2 0,-3 0 0,-2 0 0,1 0 0,-2-2 0,1-2 0,-3-2 0,-3-1 0,-5 0 0,-6-1 0,1 1 0,0-2 0,6 2 0,-1-1 0,-3-1 0,-2 0 0,0-2 0,3 0 0,-3-1 0,1-4 0,-9-5 0,-1-1 0,2-1 0,3 7 0,10 3 0,4 7 0,8 4 0,6 3 0,4 3 0,0-2 0,0 0 0,0 2 0,0 0 0,3 1 0,0-1 0,-3-2 0,-3-3 0,-2-3 0,-2-4 0,0-2 0,3 0 0,1 0 0,1 3 0,3 3 0,0 2 0,1 2 0,0-2 0,2 0 0,0-1 0,-1-2 0,0 0 0,-3-5 0,-2-7 0,-3-8 0,-4-12 0,-3-8 0,-1-4 0,-4-9 0,2 6 0,0 1 0,3 6 0,2 5 0,-2-6 0,1-3 0,-2-4 0,-6-21 0,12 29 0,0-5 0,-3-11 0,-2-4 0,-3-10 0,-1-1 0,1 1 0,-1 1 0,-3 2 0,0 3 0,1 8 0,0 2 0,1 4 0,1 2 0,4 12 0,1 2 0,-9-32 0,10 19 0,7 11 0,4 6 0,1 6 0,2 0 0,-2 5 0,0 0 0,-2 6 0,-1 11 0,1 8 0,-1 6 0,3 3 0,0 0 0,-1 0 0,-2-3 0,-2-2 0,0 0 0,4 0 0,2 3 0,2 0 0,0 0 0,0 1 0,0-1 0,0 0 0,0 1 0,-2-1 0,0 0 0,1 0 0,-1 1 0,1 1 0,2 0 0,1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Open with the lexical puzzle, not with the theoretical apparatus. The title should feel simple and direct: “little hand” is the hook.</a:t>
            </a:r>
            <a:endParaRPr/>
          </a:p>
        </p:txBody>
      </p:sp>
      <p:sp>
        <p:nvSpPr>
          <p:cNvPr id="14" name="Google Shape;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chart should make the audience see the baseline. The most frequent forms contain 指 or related finger-base material.</a:t>
            </a:r>
            <a:endParaRPr/>
          </a:p>
        </p:txBody>
      </p:sp>
      <p:sp>
        <p:nvSpPr>
          <p:cNvPr id="118" name="Google Shape;11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 key idea is that the presence of 兒 does not automatically make a form Type A.</a:t>
            </a:r>
            <a:endParaRPr/>
          </a:p>
        </p:txBody>
      </p:sp>
      <p:sp>
        <p:nvSpPr>
          <p:cNvPr id="127" name="Google Shape;12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prevents a false explanation: southern varieties may have rich suffixation, but Type A is narrower than suffixation.</a:t>
            </a:r>
            <a:endParaRPr/>
          </a:p>
        </p:txBody>
      </p:sp>
      <p:sp>
        <p:nvSpPr>
          <p:cNvPr id="139" name="Google Shape;139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makes the pattern less absolute and more realistic. It is not all or nothing; coexistence is part of the story.</a:t>
            </a:r>
            <a:endParaRPr/>
          </a:p>
        </p:txBody>
      </p:sp>
      <p:sp>
        <p:nvSpPr>
          <p:cNvPr id="148" name="Google Shape;14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Use Min to show complexity. The form 手囝 is central, but there are also forms where the child/diminutive element attaches to an already finger-denoting base.</a:t>
            </a:r>
            <a:endParaRPr/>
          </a:p>
        </p:txBody>
      </p:sp>
      <p:sp>
        <p:nvSpPr>
          <p:cNvPr id="159" name="Google Shape;159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Wu helps avoid oversimplification. There are many local ways to name the finger, but Type A remains structurally specific.</a:t>
            </a:r>
            <a:endParaRPr/>
          </a:p>
        </p:txBody>
      </p:sp>
      <p:sp>
        <p:nvSpPr>
          <p:cNvPr id="168" name="Google Shape;16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closes the dialect tour by emphasizing that other forms are interesting but not the main target of the project.</a:t>
            </a:r>
            <a:endParaRPr/>
          </a:p>
        </p:txBody>
      </p:sp>
      <p:sp>
        <p:nvSpPr>
          <p:cNvPr id="177" name="Google Shape;177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teaches the audience how to think with your coding scheme.</a:t>
            </a:r>
            <a:endParaRPr/>
          </a:p>
        </p:txBody>
      </p:sp>
      <p:sp>
        <p:nvSpPr>
          <p:cNvPr id="202" name="Google Shape;202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is the methodological core of the project. Emphasize that the categories are not arbitrary labels; they come from morphological structure.</a:t>
            </a:r>
            <a:endParaRPr/>
          </a:p>
        </p:txBody>
      </p:sp>
      <p:sp>
        <p:nvSpPr>
          <p:cNvPr id="188" name="Google Shape;188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should be used to prevent the audience from thinking the talk is simply about diminutives.</a:t>
            </a:r>
            <a:endParaRPr/>
          </a:p>
        </p:txBody>
      </p:sp>
      <p:sp>
        <p:nvSpPr>
          <p:cNvPr id="229" name="Google Shape;229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" name="Google Shape;2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roadmap tells the audience what each part does. The point is not to dump data, but to show a sequence: observation, coding, distribution, interpretation.</a:t>
            </a:r>
            <a:endParaRPr/>
          </a:p>
        </p:txBody>
      </p:sp>
      <p:sp>
        <p:nvSpPr>
          <p:cNvPr id="22" name="Google Shape;2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Use this slide as a twist: after all the work of coding, the phenomenon is only 4%. But that makes the geography more important, not less.</a:t>
            </a:r>
            <a:endParaRPr/>
          </a:p>
        </p:txBody>
      </p:sp>
      <p:sp>
        <p:nvSpPr>
          <p:cNvPr id="271" name="Google Shape;271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>
          <a:extLst>
            <a:ext uri="{FF2B5EF4-FFF2-40B4-BE49-F238E27FC236}">
              <a16:creationId xmlns:a16="http://schemas.microsoft.com/office/drawing/2014/main" id="{6AC15544-75EA-D029-C0B3-5EE8AEBE6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:notes">
            <a:extLst>
              <a:ext uri="{FF2B5EF4-FFF2-40B4-BE49-F238E27FC236}">
                <a16:creationId xmlns:a16="http://schemas.microsoft.com/office/drawing/2014/main" id="{70F2D193-48C7-32F1-CCB0-4AF2A0E8AC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22:notes">
            <a:extLst>
              <a:ext uri="{FF2B5EF4-FFF2-40B4-BE49-F238E27FC236}">
                <a16:creationId xmlns:a16="http://schemas.microsoft.com/office/drawing/2014/main" id="{99840D6D-B2EA-9E89-DABC-AA22D46904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Use this slide as a twist: after all the work of coding, the phenomenon is only 4%. But that makes the geography more important, not less.</a:t>
            </a:r>
            <a:endParaRPr/>
          </a:p>
        </p:txBody>
      </p:sp>
      <p:sp>
        <p:nvSpPr>
          <p:cNvPr id="271" name="Google Shape;271;p22:notes">
            <a:extLst>
              <a:ext uri="{FF2B5EF4-FFF2-40B4-BE49-F238E27FC236}">
                <a16:creationId xmlns:a16="http://schemas.microsoft.com/office/drawing/2014/main" id="{71354568-05CF-D632-6D07-4191DD806EE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33703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states the main result of the Sinitic part. It should be the audience’s takeaway before you move into Kra-Dai.</a:t>
            </a:r>
            <a:endParaRPr/>
          </a:p>
        </p:txBody>
      </p:sp>
      <p:sp>
        <p:nvSpPr>
          <p:cNvPr id="290" name="Google Shape;290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Use “Kra-Dai” rather than “Tai-Kadai” if following the professor’s suggestion. This slide justifies the comparison; it should not sound like a sudden detour.</a:t>
            </a:r>
            <a:endParaRPr/>
          </a:p>
        </p:txBody>
      </p:sp>
      <p:sp>
        <p:nvSpPr>
          <p:cNvPr id="303" name="Google Shape;303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states the main result of the Sinitic part. It should be the audience’s takeaway before you move into Kra-Dai.</a:t>
            </a:r>
            <a:endParaRPr/>
          </a:p>
        </p:txBody>
      </p:sp>
      <p:sp>
        <p:nvSpPr>
          <p:cNvPr id="319" name="Google Shape;31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incorporates the professor’s constructive comments. Phrase it as strengthened comparative context unless all Kra-Dai data have been fully rechecked.</a:t>
            </a:r>
            <a:endParaRPr/>
          </a:p>
        </p:txBody>
      </p:sp>
      <p:sp>
        <p:nvSpPr>
          <p:cNvPr id="330" name="Google Shape;330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>
          <a:extLst>
            <a:ext uri="{FF2B5EF4-FFF2-40B4-BE49-F238E27FC236}">
              <a16:creationId xmlns:a16="http://schemas.microsoft.com/office/drawing/2014/main" id="{EFA9A8FE-548A-B5BB-9C0D-194A7E6A4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7:notes">
            <a:extLst>
              <a:ext uri="{FF2B5EF4-FFF2-40B4-BE49-F238E27FC236}">
                <a16:creationId xmlns:a16="http://schemas.microsoft.com/office/drawing/2014/main" id="{1F334296-53B7-95E2-E6F7-D3BD4C27A9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27:notes">
            <a:extLst>
              <a:ext uri="{FF2B5EF4-FFF2-40B4-BE49-F238E27FC236}">
                <a16:creationId xmlns:a16="http://schemas.microsoft.com/office/drawing/2014/main" id="{ECB67C12-FED5-22AE-CA2A-0E7FEDC232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incorporates the professor’s constructive comments. Phrase it as strengthened comparative context unless all Kra-Dai data have been fully rechecked.</a:t>
            </a:r>
            <a:endParaRPr/>
          </a:p>
        </p:txBody>
      </p:sp>
      <p:sp>
        <p:nvSpPr>
          <p:cNvPr id="330" name="Google Shape;330;p27:notes">
            <a:extLst>
              <a:ext uri="{FF2B5EF4-FFF2-40B4-BE49-F238E27FC236}">
                <a16:creationId xmlns:a16="http://schemas.microsoft.com/office/drawing/2014/main" id="{5D72C391-AD2C-069F-8FB5-AD602E6C96F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68709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Do not overclaim if you have not fully incorporated all Northern Tai data. Present this as a stronger comparative clue.</a:t>
            </a:r>
            <a:endParaRPr/>
          </a:p>
        </p:txBody>
      </p:sp>
      <p:sp>
        <p:nvSpPr>
          <p:cNvPr id="346" name="Google Shape;346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gives Kam-Sui its own place rather than hiding it in a bullet. It is important because it broadens the Kra-Dai side of the argument.</a:t>
            </a:r>
            <a:endParaRPr/>
          </a:p>
        </p:txBody>
      </p:sp>
      <p:sp>
        <p:nvSpPr>
          <p:cNvPr id="357" name="Google Shape;357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is one of the most important additions from the professor’s feedback. The claim should remain conditional unless you have checked multiple Ong-Be dialects.</a:t>
            </a:r>
            <a:endParaRPr/>
          </a:p>
        </p:txBody>
      </p:sp>
      <p:sp>
        <p:nvSpPr>
          <p:cNvPr id="373" name="Google Shape;373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Do not explain too much yet. The audience should first feel the puzzle: the expected finger morpheme is absent, yet the meaning is “finger”.</a:t>
            </a:r>
            <a:endParaRPr/>
          </a:p>
        </p:txBody>
      </p:sp>
      <p:sp>
        <p:nvSpPr>
          <p:cNvPr id="40" name="Google Shape;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8" name="Google Shape;38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prevents overgeneralizing Kra-Dai. The contrast makes the diffusion hypothesis more nuanced.</a:t>
            </a:r>
            <a:endParaRPr/>
          </a:p>
        </p:txBody>
      </p:sp>
      <p:sp>
        <p:nvSpPr>
          <p:cNvPr id="389" name="Google Shape;389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2" name="Google Shape;442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is the strongest version of the revised argument while still remaining cautious.</a:t>
            </a:r>
            <a:endParaRPr/>
          </a:p>
        </p:txBody>
      </p:sp>
      <p:sp>
        <p:nvSpPr>
          <p:cNvPr id="443" name="Google Shape;443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8" name="Google Shape;458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makes the added comparative section clear and digestible.</a:t>
            </a:r>
            <a:endParaRPr/>
          </a:p>
        </p:txBody>
      </p:sp>
      <p:sp>
        <p:nvSpPr>
          <p:cNvPr id="459" name="Google Shape;459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0" name="Google Shape;490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is a good closing slide for an academic presentation. It sounds interpretive but remains grounded in the data.</a:t>
            </a:r>
            <a:endParaRPr/>
          </a:p>
        </p:txBody>
      </p:sp>
      <p:sp>
        <p:nvSpPr>
          <p:cNvPr id="491" name="Google Shape;491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1" name="Google Shape;511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Keep the references slide readable. Add full details once you verify the exact bibliographic entries.</a:t>
            </a:r>
            <a:endParaRPr/>
          </a:p>
        </p:txBody>
      </p:sp>
      <p:sp>
        <p:nvSpPr>
          <p:cNvPr id="512" name="Google Shape;512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1" name="Google Shape;501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acknowledgement can be placed before references or at the end. If using unpublished comments in the written paper, cite as personal communication if appropriate.</a:t>
            </a:r>
            <a:endParaRPr/>
          </a:p>
        </p:txBody>
      </p:sp>
      <p:sp>
        <p:nvSpPr>
          <p:cNvPr id="502" name="Google Shape;502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" name="Google Shape;5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Here introduce the structural formula. X is not treated as the whole explanation. It is the material that lets hand function as a base for a finger expression.</a:t>
            </a:r>
            <a:endParaRPr/>
          </a:p>
        </p:txBody>
      </p:sp>
      <p:sp>
        <p:nvSpPr>
          <p:cNvPr id="56" name="Google Shape;5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should be spoken slowly. It is the main problem of the talk.</a:t>
            </a:r>
            <a:endParaRPr/>
          </a:p>
        </p:txBody>
      </p:sp>
      <p:sp>
        <p:nvSpPr>
          <p:cNvPr id="68" name="Google Shape;6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>
          <a:extLst>
            <a:ext uri="{FF2B5EF4-FFF2-40B4-BE49-F238E27FC236}">
              <a16:creationId xmlns:a16="http://schemas.microsoft.com/office/drawing/2014/main" id="{80328A64-11E4-F1C2-9AC1-CFDCA1E82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>
            <a:extLst>
              <a:ext uri="{FF2B5EF4-FFF2-40B4-BE49-F238E27FC236}">
                <a16:creationId xmlns:a16="http://schemas.microsoft.com/office/drawing/2014/main" id="{BCA1FFC8-E7F7-1441-2BDF-8C689563A8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5:notes">
            <a:extLst>
              <a:ext uri="{FF2B5EF4-FFF2-40B4-BE49-F238E27FC236}">
                <a16:creationId xmlns:a16="http://schemas.microsoft.com/office/drawing/2014/main" id="{AD7FD855-B511-BA25-DD13-F0060641CB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should be spoken slowly. It is the main problem of the talk.</a:t>
            </a:r>
            <a:endParaRPr/>
          </a:p>
        </p:txBody>
      </p:sp>
      <p:sp>
        <p:nvSpPr>
          <p:cNvPr id="68" name="Google Shape;68;p5:notes">
            <a:extLst>
              <a:ext uri="{FF2B5EF4-FFF2-40B4-BE49-F238E27FC236}">
                <a16:creationId xmlns:a16="http://schemas.microsoft.com/office/drawing/2014/main" id="{C845F22A-865C-D411-BBBA-66705F10FD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3675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Here introduce the exact object of analysis. This slide will help later when Kra-Dai and diffusion are discussed: what may diffuse is the template, not necessarily a whole lexical item.</a:t>
            </a:r>
            <a:endParaRPr/>
          </a:p>
        </p:txBody>
      </p:sp>
      <p:sp>
        <p:nvSpPr>
          <p:cNvPr id="78" name="Google Shape;7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 key justification is simple: a broad dataset is needed to test whether the observed form is scattered or patterned.</a:t>
            </a:r>
            <a:endParaRPr/>
          </a:p>
        </p:txBody>
      </p:sp>
      <p:sp>
        <p:nvSpPr>
          <p:cNvPr id="93" name="Google Shape;9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This slide replaces a heavy raw data display. It tells the audience what each field contributes to the analysis.</a:t>
            </a:r>
            <a:endParaRPr/>
          </a:p>
        </p:txBody>
      </p:sp>
      <p:sp>
        <p:nvSpPr>
          <p:cNvPr id="109" name="Google Shape;10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19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61970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04638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3431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54836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1751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46094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28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79700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46434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35777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03707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51786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78131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84825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4442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97104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35858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797453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75084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352272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76559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721722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07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16225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53333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45675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64538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99616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7691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87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  <p:sldLayoutId id="214748401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8829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  <p:sldLayoutId id="2147484097" r:id="rId14"/>
    <p:sldLayoutId id="2147484098" r:id="rId15"/>
    <p:sldLayoutId id="2147484099" r:id="rId16"/>
    <p:sldLayoutId id="2147484100" r:id="rId17"/>
    <p:sldLayoutId id="2147484101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0.xml"/><Relationship Id="rId6" Type="http://schemas.openxmlformats.org/officeDocument/2006/relationships/customXml" Target="../ink/ink2.xml"/><Relationship Id="rId5" Type="http://schemas.openxmlformats.org/officeDocument/2006/relationships/image" Target="../media/image6.png"/><Relationship Id="rId4" Type="http://schemas.openxmlformats.org/officeDocument/2006/relationships/customXml" Target="../ink/ink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zinan.liang@u.nus.edu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0.xml"/><Relationship Id="rId4" Type="http://schemas.openxmlformats.org/officeDocument/2006/relationships/hyperlink" Target="mailto:ching.yim@Helsinki.f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1" name="Freeform: Shape 24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82" name="Freeform: Shape 26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1A1A1A"/>
              </a:buClr>
              <a:buSzPts val="4300"/>
            </a:pPr>
            <a:r>
              <a:rPr lang="en-US" sz="7200" b="1" i="0" u="none" strike="noStrike" kern="1200" cap="none" dirty="0">
                <a:solidFill>
                  <a:schemeClr val="tx1"/>
                </a:solidFill>
                <a:latin typeface="+mj-lt"/>
                <a:ea typeface="+mj-ea"/>
                <a:cs typeface="+mj-cs"/>
                <a:sym typeface="Play"/>
              </a:rPr>
              <a:t>‘Little Hand’ as ‘Finger’</a:t>
            </a:r>
            <a:endParaRPr lang="en-US" sz="7200" b="0" i="0" u="none" strike="noStrike" kern="1200" cap="none" dirty="0">
              <a:solidFill>
                <a:schemeClr val="tx1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1966912" y="5645150"/>
            <a:ext cx="8258176" cy="6318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R="0" lvl="0" algn="ctr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rPr>
              <a:t>A Study of Hand-Diminutive Morphology Strategies in Southern Sinitic varieties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1950720" y="3939604"/>
            <a:ext cx="10241280" cy="1385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Zinan Liang (</a:t>
            </a:r>
            <a:r>
              <a:rPr lang="en-US" sz="2000" b="1" i="0" u="none" strike="noStrike" cap="none" dirty="0" err="1">
                <a:latin typeface="Arial"/>
                <a:ea typeface="Arial"/>
                <a:cs typeface="Arial"/>
                <a:sym typeface="Arial"/>
              </a:rPr>
              <a:t>Tsinam</a:t>
            </a:r>
            <a:r>
              <a:rPr lang="en-US" sz="2000" b="1" i="0" u="none" strike="noStrike" cap="none" dirty="0">
                <a:latin typeface="Arial"/>
                <a:ea typeface="Arial"/>
                <a:cs typeface="Arial"/>
                <a:sym typeface="Arial"/>
              </a:rPr>
              <a:t> Leung) 		&amp; 		Cheng Hei Yim</a:t>
            </a:r>
            <a:endParaRPr lang="en-US" sz="2000" dirty="0"/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National University of Singapore 	&amp; 		University of Helsinki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1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The most recurrent forms in the appendix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1"/>
          <p:cNvSpPr/>
          <p:nvPr/>
        </p:nvSpPr>
        <p:spPr>
          <a:xfrm>
            <a:off x="731520" y="1069848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The most common forms are still finger-base expressions.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3" name="Google Shape;123;p11"/>
          <p:cNvGraphicFramePr/>
          <p:nvPr/>
        </p:nvGraphicFramePr>
        <p:xfrm>
          <a:off x="144788" y="2212850"/>
          <a:ext cx="11963400" cy="4145859"/>
        </p:xfrm>
        <a:graphic>
          <a:graphicData uri="http://schemas.openxmlformats.org/drawingml/2006/table">
            <a:tbl>
              <a:tblPr>
                <a:noFill/>
                <a:tableStyleId>{1229108D-F6E5-4BCB-A813-2F5A3B579A6B}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</a:rPr>
                        <a:t>Coding category</a:t>
                      </a:r>
                      <a:endParaRPr sz="2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</a:rPr>
                        <a:t>Source labels included</a:t>
                      </a:r>
                      <a:endParaRPr sz="2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</a:rPr>
                        <a:t>Classification rule</a:t>
                      </a:r>
                      <a:endParaRPr sz="2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</a:rPr>
                        <a:t>Northern Mandarin </a:t>
                      </a:r>
                      <a:endParaRPr sz="2000" b="1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</a:rPr>
                        <a:t>北方官話</a:t>
                      </a:r>
                      <a:endParaRPr sz="2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FFFFFF"/>
                          </a:solidFill>
                        </a:rPr>
                        <a:t>北京官话, 东北官话, 冀鲁官话, 胶辽官话, 中原官话, 兰银官话</a:t>
                      </a:r>
                      <a:endParaRPr sz="2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FFFFFF"/>
                          </a:solidFill>
                        </a:rPr>
                        <a:t>Directly coded as Northern Mandarin because the label refers to a northern Mandarin branch.</a:t>
                      </a:r>
                      <a:endParaRPr sz="2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</a:rPr>
                        <a:t>Southern Mandarin </a:t>
                      </a:r>
                      <a:endParaRPr sz="2000" b="1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</a:rPr>
                        <a:t>南方官話</a:t>
                      </a:r>
                      <a:endParaRPr sz="2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FFFFFF"/>
                          </a:solidFill>
                        </a:rPr>
                        <a:t>西南官话, 江淮官话, 西南方言, 官话西南次方言, 云南方言西南官话</a:t>
                      </a:r>
                      <a:endParaRPr sz="2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FFFFFF"/>
                          </a:solidFill>
                        </a:rPr>
                        <a:t>Directly coded as Southern Mandarin because the label refers to Southwestern or Jianghuai Mandarin.</a:t>
                      </a:r>
                      <a:endParaRPr sz="2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</a:rPr>
                        <a:t>Ambiguous Mandarin labels</a:t>
                      </a:r>
                      <a:endParaRPr sz="2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FFFFFF"/>
                          </a:solidFill>
                        </a:rPr>
                        <a:t>官话, 北方官话, 北方方言, 官话区, 官话方言区, 北方方言岛</a:t>
                      </a:r>
                      <a:endParaRPr sz="2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FFFFFF"/>
                          </a:solidFill>
                        </a:rPr>
                        <a:t>Resolved by geography rather than by label alone. </a:t>
                      </a:r>
                      <a:endParaRPr sz="2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2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Northern Mandarin and Jin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2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Northern zones mainly show </a:t>
            </a:r>
            <a:r>
              <a:rPr lang="en-US" sz="2300" b="1" i="0" u="none" strike="noStrike" cap="none" dirty="0" err="1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指</a:t>
            </a:r>
            <a:r>
              <a:rPr 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/ </a:t>
            </a:r>
            <a:r>
              <a:rPr lang="en-US" sz="2300" b="1" dirty="0" err="1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指</a:t>
            </a:r>
            <a:r>
              <a:rPr lang="en-US" sz="2300" b="1" i="0" u="none" strike="noStrike" cap="none" dirty="0" err="1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頭</a:t>
            </a:r>
            <a:r>
              <a:rPr 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morphology.</a:t>
            </a: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2"/>
          <p:cNvSpPr/>
          <p:nvPr/>
        </p:nvSpPr>
        <p:spPr>
          <a:xfrm>
            <a:off x="1161270" y="4069113"/>
            <a:ext cx="10040112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These groups are dominated by overt finger-base forms.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2"/>
          <p:cNvSpPr/>
          <p:nvPr/>
        </p:nvSpPr>
        <p:spPr>
          <a:xfrm>
            <a:off x="1161282" y="4508025"/>
            <a:ext cx="100401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prepares the later contrast with strict hand-based Type A forms.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5" name="Google Shape;135;p12"/>
          <p:cNvGraphicFramePr/>
          <p:nvPr>
            <p:extLst>
              <p:ext uri="{D42A27DB-BD31-4B8C-83A1-F6EECF244321}">
                <p14:modId xmlns:p14="http://schemas.microsoft.com/office/powerpoint/2010/main" val="4288377487"/>
              </p:ext>
            </p:extLst>
          </p:nvPr>
        </p:nvGraphicFramePr>
        <p:xfrm>
          <a:off x="941832" y="1993392"/>
          <a:ext cx="10259550" cy="1453875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307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5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4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Dialect bucket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High-frequency forms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Northern Mandarin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手指頭</a:t>
                      </a:r>
                      <a:r>
                        <a:rPr lang="en-US" sz="2000" u="none" strike="noStrike" cap="none" dirty="0"/>
                        <a:t> 118 | </a:t>
                      </a:r>
                      <a:r>
                        <a:rPr lang="en-US" sz="2000" u="none" strike="noStrike" cap="none" dirty="0" err="1"/>
                        <a:t>指頭</a:t>
                      </a:r>
                      <a:r>
                        <a:rPr lang="en-US" sz="2000" u="none" strike="noStrike" cap="none" dirty="0"/>
                        <a:t> 33 | </a:t>
                      </a:r>
                      <a:r>
                        <a:rPr lang="en-US" sz="2000" u="none" strike="noStrike" cap="none" dirty="0" err="1"/>
                        <a:t>手指</a:t>
                      </a:r>
                      <a:r>
                        <a:rPr lang="en-US" sz="2000" u="none" strike="noStrike" cap="none" dirty="0"/>
                        <a:t> 22 | </a:t>
                      </a:r>
                      <a:r>
                        <a:rPr lang="en-US" sz="2000" u="none" strike="noStrike" cap="none" dirty="0" err="1"/>
                        <a:t>手指頭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兒</a:t>
                      </a:r>
                      <a:r>
                        <a:rPr lang="en-US" sz="2000" u="none" strike="noStrike" cap="non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u="none" strike="noStrike" cap="none" dirty="0"/>
                        <a:t>10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Jin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指頭</a:t>
                      </a:r>
                      <a:r>
                        <a:rPr lang="en-US" sz="2000" u="none" strike="noStrike" cap="none" dirty="0"/>
                        <a:t> 17 | </a:t>
                      </a:r>
                      <a:r>
                        <a:rPr lang="en-US" sz="2000" u="none" strike="noStrike" cap="none" dirty="0" err="1"/>
                        <a:t>指頭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兒</a:t>
                      </a:r>
                      <a:r>
                        <a:rPr lang="en-US" sz="2000" u="none" strike="noStrike" cap="none" dirty="0"/>
                        <a:t> 13 | </a:t>
                      </a:r>
                      <a:r>
                        <a:rPr lang="en-US" sz="2000" u="none" strike="noStrike" cap="none" dirty="0" err="1"/>
                        <a:t>手指頭</a:t>
                      </a:r>
                      <a:r>
                        <a:rPr lang="en-US" sz="2000" u="none" strike="noStrike" cap="none" dirty="0"/>
                        <a:t> 9 | </a:t>
                      </a:r>
                      <a:r>
                        <a:rPr lang="en-US" sz="2000" u="none" strike="noStrike" cap="none" dirty="0" err="1"/>
                        <a:t>指頭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子</a:t>
                      </a:r>
                      <a:r>
                        <a:rPr lang="en-US" sz="2000" u="none" strike="noStrike" cap="none" dirty="0"/>
                        <a:t> 5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648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Southern Mandarin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200"/>
              <a:buFont typeface="Play"/>
              <a:buNone/>
            </a:pPr>
            <a:r>
              <a:rPr lang="en-US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Southern Mandarin show</a:t>
            </a:r>
            <a:r>
              <a:rPr lang="zh-TW" altLang="en-US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more</a:t>
            </a:r>
            <a:r>
              <a:rPr lang="zh-TW" altLang="en-US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use</a:t>
            </a:r>
            <a:r>
              <a:rPr lang="zh-TW" altLang="en-US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of</a:t>
            </a:r>
            <a:r>
              <a:rPr lang="zh-TW" altLang="en-US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diminutive</a:t>
            </a:r>
            <a:r>
              <a:rPr lang="zh-TW" altLang="en-US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marker</a:t>
            </a:r>
            <a:r>
              <a:rPr lang="en-US" sz="22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.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4" name="Google Shape;144;p13"/>
          <p:cNvGraphicFramePr/>
          <p:nvPr>
            <p:extLst>
              <p:ext uri="{D42A27DB-BD31-4B8C-83A1-F6EECF244321}">
                <p14:modId xmlns:p14="http://schemas.microsoft.com/office/powerpoint/2010/main" val="643900102"/>
              </p:ext>
            </p:extLst>
          </p:nvPr>
        </p:nvGraphicFramePr>
        <p:xfrm>
          <a:off x="941832" y="1856232"/>
          <a:ext cx="10259550" cy="3346700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3419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9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Form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Count in Southern Mandarin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Analytical note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手指拇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兒</a:t>
                      </a:r>
                      <a:endParaRPr sz="20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59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 dirty="0"/>
                        <a:t>finger base + Diminutive marker</a:t>
                      </a:r>
                      <a:endParaRPr sz="20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手指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43</a:t>
                      </a:r>
                      <a:endParaRPr sz="2000"/>
                    </a:p>
                  </a:txBody>
                  <a:tcPr marL="91450" marR="91450" marT="45725" marB="45725"/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</a:rPr>
                        <a:t>Finger</a:t>
                      </a:r>
                      <a:r>
                        <a:rPr lang="zh-TW" altLang="en-US" sz="20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altLang="zh-TW" sz="2000" dirty="0">
                          <a:solidFill>
                            <a:schemeClr val="dk1"/>
                          </a:solidFill>
                        </a:rPr>
                        <a:t>base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手指頭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32</a:t>
                      </a:r>
                      <a:endParaRPr sz="200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指拇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兒</a:t>
                      </a:r>
                      <a:endParaRPr sz="20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13</a:t>
                      </a:r>
                      <a:endParaRPr sz="2000"/>
                    </a:p>
                  </a:txBody>
                  <a:tcPr marL="91450" marR="91450" marT="45725" marB="45725"/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</a:rPr>
                        <a:t>finger base + Diminutive marker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指頭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子</a:t>
                      </a:r>
                      <a:endParaRPr sz="20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7</a:t>
                      </a:r>
                      <a:endParaRPr sz="2000" dirty="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4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Yue and Pinghua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4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200"/>
              <a:buFont typeface="Play"/>
              <a:buNone/>
            </a:pPr>
            <a:r>
              <a:rPr lang="en-US" sz="22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The puzzle becomes visible where 手兒 and 手仔 appear beside 手指.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4"/>
          <p:cNvSpPr/>
          <p:nvPr/>
        </p:nvSpPr>
        <p:spPr>
          <a:xfrm>
            <a:off x="914400" y="408736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7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4"/>
          <p:cNvSpPr/>
          <p:nvPr/>
        </p:nvSpPr>
        <p:spPr>
          <a:xfrm>
            <a:off x="1265023" y="3995931"/>
            <a:ext cx="100401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mixed form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手</a:t>
            </a:r>
            <a:r>
              <a:rPr lang="en-US" sz="22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兒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指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already suggests possible layering or reanalysis.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5" name="Google Shape;155;p14"/>
          <p:cNvGraphicFramePr/>
          <p:nvPr>
            <p:extLst>
              <p:ext uri="{D42A27DB-BD31-4B8C-83A1-F6EECF244321}">
                <p14:modId xmlns:p14="http://schemas.microsoft.com/office/powerpoint/2010/main" val="2728931947"/>
              </p:ext>
            </p:extLst>
          </p:nvPr>
        </p:nvGraphicFramePr>
        <p:xfrm>
          <a:off x="941832" y="1993392"/>
          <a:ext cx="10259550" cy="1545300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3419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9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Bucket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Finger-lexiconized</a:t>
                      </a:r>
                      <a:r>
                        <a:rPr lang="en-US" sz="2000" u="none" strike="noStrike" cap="none"/>
                        <a:t> forms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Hand-Diminutive</a:t>
                      </a:r>
                      <a:r>
                        <a:rPr lang="en-US" sz="2000" u="none" strike="noStrike" cap="none"/>
                        <a:t> forms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Yue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手指 34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兒</a:t>
                      </a:r>
                      <a:r>
                        <a:rPr lang="en-US" sz="2000" u="none" strike="noStrike" cap="none" dirty="0"/>
                        <a:t> 3 | </a:t>
                      </a:r>
                      <a:r>
                        <a:rPr lang="en-US" sz="2000" u="none" strike="noStrike" cap="none" dirty="0" err="1"/>
                        <a:t>手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仔</a:t>
                      </a:r>
                      <a:r>
                        <a:rPr lang="en-US" sz="2000" u="none" strike="noStrike" cap="none" dirty="0"/>
                        <a:t> 2 | </a:t>
                      </a:r>
                      <a:r>
                        <a:rPr lang="en-US" sz="2000" u="none" strike="noStrike" cap="none" dirty="0" err="1"/>
                        <a:t>手兒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指</a:t>
                      </a:r>
                      <a:r>
                        <a:rPr lang="en-US" sz="2000" u="none" strike="noStrike" cap="none" dirty="0"/>
                        <a:t> 1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Pinghua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手指 6 | 手指頭 3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兒</a:t>
                      </a:r>
                      <a:r>
                        <a:rPr lang="en-US" sz="2000" u="none" strike="noStrike" cap="none" dirty="0"/>
                        <a:t> 2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5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Min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5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Min shows especially visible child/diminutive morphology.</a:t>
            </a: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4" name="Google Shape;164;p15"/>
          <p:cNvGraphicFramePr/>
          <p:nvPr>
            <p:extLst>
              <p:ext uri="{D42A27DB-BD31-4B8C-83A1-F6EECF244321}">
                <p14:modId xmlns:p14="http://schemas.microsoft.com/office/powerpoint/2010/main" val="3497477707"/>
              </p:ext>
            </p:extLst>
          </p:nvPr>
        </p:nvGraphicFramePr>
        <p:xfrm>
          <a:off x="941832" y="1856232"/>
          <a:ext cx="10259550" cy="3186600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460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9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Form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Count in Min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Analytical interest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手指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13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overt 指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囝</a:t>
                      </a:r>
                      <a:r>
                        <a:rPr lang="en-US" sz="2000" u="none" strike="noStrike" cap="none" dirty="0"/>
                        <a:t> (</a:t>
                      </a:r>
                      <a:r>
                        <a:rPr lang="en-US" sz="2000" dirty="0"/>
                        <a:t>Exclusively</a:t>
                      </a:r>
                      <a:r>
                        <a:rPr lang="en-US" sz="2000" u="none" strike="noStrike" cap="none" dirty="0"/>
                        <a:t> on </a:t>
                      </a:r>
                      <a:r>
                        <a:rPr lang="en-US" sz="2000" dirty="0" err="1"/>
                        <a:t>畬話</a:t>
                      </a:r>
                      <a:r>
                        <a:rPr lang="en-US" sz="2000" dirty="0"/>
                        <a:t> </a:t>
                      </a:r>
                      <a:r>
                        <a:rPr lang="en-US" sz="2000" i="1" dirty="0" err="1"/>
                        <a:t>Shehua</a:t>
                      </a:r>
                      <a:r>
                        <a:rPr lang="en-US" sz="2000" i="1" dirty="0"/>
                        <a:t>)</a:t>
                      </a:r>
                      <a:endParaRPr sz="2000" i="1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11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hand + child/diminutive-like 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掌頭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仔</a:t>
                      </a:r>
                      <a:endParaRPr sz="20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8</a:t>
                      </a:r>
                      <a:endParaRPr sz="2000"/>
                    </a:p>
                  </a:txBody>
                  <a:tcPr marL="91450" marR="91450" marT="45725" marB="45725"/>
                </a:tc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finger-base + diminutive-like material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掌頭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囝</a:t>
                      </a:r>
                      <a:endParaRPr sz="20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3</a:t>
                      </a:r>
                      <a:endParaRPr sz="200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手指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仔</a:t>
                      </a:r>
                      <a:r>
                        <a:rPr lang="en-US" sz="2000" u="none" strike="noStrike" cap="none" dirty="0"/>
                        <a:t> / </a:t>
                      </a:r>
                      <a:r>
                        <a:rPr lang="en-US" sz="2000" u="none" strike="noStrike" cap="none" dirty="0" err="1"/>
                        <a:t>指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囝</a:t>
                      </a:r>
                      <a:endParaRPr sz="20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3 / 2</a:t>
                      </a:r>
                      <a:endParaRPr sz="2000" dirty="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E1676F6-E964-0D08-FAB8-919FC0D28160}"/>
              </a:ext>
            </a:extLst>
          </p:cNvPr>
          <p:cNvSpPr txBox="1"/>
          <p:nvPr/>
        </p:nvSpPr>
        <p:spPr>
          <a:xfrm>
            <a:off x="492459" y="5484167"/>
            <a:ext cx="110289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Southern</a:t>
            </a:r>
            <a:r>
              <a:rPr lang="zh-TW" altLang="en-US" sz="2400" dirty="0"/>
              <a:t> </a:t>
            </a:r>
            <a:r>
              <a:rPr lang="en-US" altLang="zh-TW" sz="2400" dirty="0"/>
              <a:t>Min</a:t>
            </a:r>
            <a:r>
              <a:rPr lang="zh-TW" altLang="en-US" sz="2400" dirty="0"/>
              <a:t> </a:t>
            </a:r>
            <a:r>
              <a:rPr lang="en-US" altLang="zh-TW" sz="2400" dirty="0"/>
              <a:t>show</a:t>
            </a:r>
            <a:r>
              <a:rPr lang="zh-TW" altLang="en-US" sz="2400" dirty="0"/>
              <a:t> </a:t>
            </a:r>
            <a:r>
              <a:rPr lang="en-US" altLang="zh-TW" sz="2400" dirty="0"/>
              <a:t>board</a:t>
            </a:r>
            <a:r>
              <a:rPr lang="zh-TW" altLang="en-US" sz="2400" dirty="0"/>
              <a:t> </a:t>
            </a:r>
            <a:r>
              <a:rPr lang="en-US" altLang="zh-TW" sz="2400" dirty="0"/>
              <a:t>use</a:t>
            </a:r>
            <a:r>
              <a:rPr lang="zh-TW" altLang="en-US" sz="2400" dirty="0"/>
              <a:t> </a:t>
            </a:r>
            <a:r>
              <a:rPr lang="en-US" altLang="zh-TW" sz="2400" dirty="0"/>
              <a:t>of</a:t>
            </a:r>
            <a:r>
              <a:rPr lang="zh-TW" altLang="en-US" sz="2400" dirty="0"/>
              <a:t> </a:t>
            </a:r>
            <a:r>
              <a:rPr lang="en-US" altLang="zh-TW" sz="2400" dirty="0"/>
              <a:t>diminutive</a:t>
            </a:r>
            <a:r>
              <a:rPr lang="zh-TW" altLang="en-US" sz="2400" dirty="0"/>
              <a:t> </a:t>
            </a:r>
            <a:r>
              <a:rPr lang="en-US" altLang="zh-TW" sz="2400" dirty="0"/>
              <a:t>marker</a:t>
            </a:r>
            <a:r>
              <a:rPr lang="zh-TW" altLang="en-US" sz="2400" dirty="0"/>
              <a:t> </a:t>
            </a:r>
            <a:r>
              <a:rPr lang="en-US" altLang="zh-TW" sz="2400" dirty="0"/>
              <a:t>after</a:t>
            </a:r>
            <a:r>
              <a:rPr lang="zh-TW" altLang="en-US" sz="2400" dirty="0"/>
              <a:t> </a:t>
            </a:r>
            <a:r>
              <a:rPr lang="en-US" altLang="zh-TW" sz="2400" dirty="0"/>
              <a:t>finger-base</a:t>
            </a:r>
            <a:r>
              <a:rPr lang="zh-TW" altLang="en-US" sz="2400" dirty="0"/>
              <a:t> </a:t>
            </a:r>
            <a:r>
              <a:rPr lang="en-US" altLang="zh-TW" sz="2400" dirty="0"/>
              <a:t>term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6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6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Wu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6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Wu shows various</a:t>
            </a:r>
            <a:r>
              <a:rPr lang="en-US" sz="2300" b="1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morphology of finger</a:t>
            </a: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3" name="Google Shape;173;p16"/>
          <p:cNvGraphicFramePr/>
          <p:nvPr>
            <p:extLst>
              <p:ext uri="{D42A27DB-BD31-4B8C-83A1-F6EECF244321}">
                <p14:modId xmlns:p14="http://schemas.microsoft.com/office/powerpoint/2010/main" val="3442862836"/>
              </p:ext>
            </p:extLst>
          </p:nvPr>
        </p:nvGraphicFramePr>
        <p:xfrm>
          <a:off x="941832" y="1856232"/>
          <a:ext cx="10259550" cy="3160427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3419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9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Form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Count in Wu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Analytical note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手指頭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20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finger-base 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67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指頭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兒</a:t>
                      </a:r>
                      <a:endParaRPr sz="20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3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finger-base + </a:t>
                      </a:r>
                      <a:r>
                        <a:rPr lang="en-US" sz="2000" dirty="0"/>
                        <a:t>Diminutive Marker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節頭管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3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/>
                        <a:t>finger-base 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手指末頭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3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/>
                        <a:t>finger-base 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手節頭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2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 dirty="0"/>
                        <a:t>finger-base 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7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Xiang, Hakka, and Gan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7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Diminutive</a:t>
            </a:r>
            <a:r>
              <a:rPr lang="zh-TW" alt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Marker</a:t>
            </a:r>
            <a:r>
              <a:rPr lang="zh-TW" alt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used</a:t>
            </a:r>
            <a:r>
              <a:rPr lang="zh-TW" alt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in</a:t>
            </a:r>
            <a:r>
              <a:rPr lang="zh-TW" alt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300" b="1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Southern</a:t>
            </a:r>
            <a:r>
              <a:rPr lang="zh-TW" altLang="en-US" sz="2300" b="1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300" b="1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Sinitic</a:t>
            </a:r>
            <a:r>
              <a:rPr lang="zh-TW" altLang="en-US" sz="2300" b="1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altLang="zh-TW" sz="2300" b="1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Varieties</a:t>
            </a: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4" name="Google Shape;184;p17"/>
          <p:cNvGraphicFramePr/>
          <p:nvPr>
            <p:extLst>
              <p:ext uri="{D42A27DB-BD31-4B8C-83A1-F6EECF244321}">
                <p14:modId xmlns:p14="http://schemas.microsoft.com/office/powerpoint/2010/main" val="818123199"/>
              </p:ext>
            </p:extLst>
          </p:nvPr>
        </p:nvGraphicFramePr>
        <p:xfrm>
          <a:off x="850391" y="1947672"/>
          <a:ext cx="10488150" cy="2592350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349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6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Sinitic Bucket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Selected forms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Point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Xiang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手指腦</a:t>
                      </a:r>
                      <a:r>
                        <a:rPr lang="en-US" sz="2000" u="none" strike="noStrike" cap="none" dirty="0"/>
                        <a:t> 14 | </a:t>
                      </a:r>
                      <a:r>
                        <a:rPr lang="en-US" sz="2000" u="none" strike="noStrike" cap="none" dirty="0" err="1"/>
                        <a:t>指腦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子</a:t>
                      </a:r>
                      <a:r>
                        <a:rPr lang="en-US" sz="2000" u="none" strike="noStrike" cap="none" dirty="0"/>
                        <a:t> 3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finger-base + 子 as diminutive marker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Hakka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手指</a:t>
                      </a:r>
                      <a:r>
                        <a:rPr lang="en-US" sz="2000" u="none" strike="noStrike" cap="none" dirty="0"/>
                        <a:t> 24 | </a:t>
                      </a:r>
                      <a:r>
                        <a:rPr lang="en-US" sz="2000" u="none" strike="noStrike" cap="none" dirty="0" err="1"/>
                        <a:t>手指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仔</a:t>
                      </a:r>
                      <a:r>
                        <a:rPr lang="en-US" sz="2000" u="none" strike="noStrike" cap="none" dirty="0"/>
                        <a:t> 2 | </a:t>
                      </a:r>
                      <a:r>
                        <a:rPr lang="en-US" sz="2000" u="none" strike="noStrike" cap="none" dirty="0" err="1"/>
                        <a:t>手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子</a:t>
                      </a:r>
                      <a:r>
                        <a:rPr lang="en-US" sz="2000" u="none" strike="noStrike" cap="none" dirty="0" err="1"/>
                        <a:t>指</a:t>
                      </a:r>
                      <a:r>
                        <a:rPr lang="en-US" sz="2000" u="none" strike="noStrike" cap="none" dirty="0"/>
                        <a:t> 1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finger-base + 仔/子 as diminutive marker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Gan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手指</a:t>
                      </a:r>
                      <a:r>
                        <a:rPr lang="en-US" sz="2000" u="none" strike="noStrike" cap="none" dirty="0"/>
                        <a:t> 15 | </a:t>
                      </a:r>
                      <a:r>
                        <a:rPr lang="en-US" sz="2000" u="none" strike="noStrike" cap="none" dirty="0" err="1"/>
                        <a:t>手指腦</a:t>
                      </a:r>
                      <a:r>
                        <a:rPr lang="en-US" sz="2000" u="none" strike="noStrike" cap="none" dirty="0"/>
                        <a:t> 12 | </a:t>
                      </a:r>
                      <a:r>
                        <a:rPr lang="en-US" sz="2000" u="none" strike="noStrike" cap="none" dirty="0" err="1"/>
                        <a:t>指頭佬</a:t>
                      </a:r>
                      <a:r>
                        <a:rPr lang="en-US" sz="2000" u="none" strike="noStrike" cap="none" dirty="0"/>
                        <a:t> 2 | </a:t>
                      </a:r>
                      <a:r>
                        <a:rPr lang="en-US" sz="2000" u="none" strike="noStrike" cap="none" dirty="0" err="1"/>
                        <a:t>手指</a:t>
                      </a: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仂</a:t>
                      </a:r>
                      <a:r>
                        <a:rPr lang="en-US" sz="2000" u="none" strike="noStrike" cap="none" dirty="0"/>
                        <a:t> 1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 dirty="0"/>
                        <a:t>finger-base + </a:t>
                      </a:r>
                      <a:r>
                        <a:rPr lang="en-US" sz="2000" dirty="0" err="1"/>
                        <a:t>仂</a:t>
                      </a:r>
                      <a:r>
                        <a:rPr lang="en-US" sz="2000" dirty="0"/>
                        <a:t> li0 as diminutive marker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IV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Coding principle: three structural types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9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200"/>
              <a:buFont typeface="Play"/>
              <a:buNone/>
            </a:pPr>
            <a:r>
              <a:rPr lang="en-US" sz="22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Three types based on HAND vs. FINGER base ± a diminutive (DIM).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7" name="Google Shape;207;p19"/>
          <p:cNvGraphicFramePr/>
          <p:nvPr/>
        </p:nvGraphicFramePr>
        <p:xfrm>
          <a:off x="1033272" y="1901952"/>
          <a:ext cx="10076700" cy="1931200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2418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8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Type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Structure and examples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Type A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HAND + DIM only (no overt finger morpheme) — 手兒, 手仔, 手囝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Type B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FINGER-base + DIM — 手指兒, 手指仔, 指頭兒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Type C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FINGER lexicon, no DIM — 手指, 指頭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BFE33CB-809C-5A46-90DE-02CC0E340A7C}"/>
              </a:ext>
            </a:extLst>
          </p:cNvPr>
          <p:cNvSpPr txBox="1"/>
          <p:nvPr/>
        </p:nvSpPr>
        <p:spPr>
          <a:xfrm>
            <a:off x="990600" y="5326101"/>
            <a:ext cx="10210800" cy="307777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 i="1"/>
              <a:t>Note: Type AB (mixed HAND-DIM + FINGER, e.g. </a:t>
            </a:r>
            <a:r>
              <a:rPr lang="zh-CN" altLang="en-US" sz="1400" i="1"/>
              <a:t>手兒指</a:t>
            </a:r>
            <a:r>
              <a:rPr lang="en-US" altLang="zh-CN" sz="1400" i="1"/>
              <a:t>, </a:t>
            </a:r>
            <a:r>
              <a:rPr lang="zh-CN" altLang="en-US" sz="1400" i="1"/>
              <a:t>手仔指</a:t>
            </a:r>
            <a:r>
              <a:rPr lang="en-US" altLang="zh-CN" sz="1400" i="1"/>
              <a:t>) </a:t>
            </a:r>
            <a:r>
              <a:rPr lang="en-US" sz="1400" i="1"/>
              <a:t>is attested but very rare — treated as a marginal case.</a:t>
            </a:r>
          </a:p>
        </p:txBody>
      </p:sp>
    </p:spTree>
    <p:extLst>
      <p:ext uri="{BB962C8B-B14F-4D97-AF65-F5344CB8AC3E}">
        <p14:creationId xmlns:p14="http://schemas.microsoft.com/office/powerpoint/2010/main" val="2419294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IV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8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Why code these forms at all?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8"/>
          <p:cNvSpPr/>
          <p:nvPr/>
        </p:nvSpPr>
        <p:spPr>
          <a:xfrm>
            <a:off x="1054100" y="2159000"/>
            <a:ext cx="996442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Separate a real pattern from coincidence — are Type A forms clustered or scattered?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8"/>
          <p:cNvSpPr/>
          <p:nvPr/>
        </p:nvSpPr>
        <p:spPr>
          <a:xfrm>
            <a:off x="1054100" y="3365500"/>
            <a:ext cx="996442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Group by language bucket and geography to test areal vs. inherited explanations.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8"/>
          <p:cNvSpPr/>
          <p:nvPr/>
        </p:nvSpPr>
        <p:spPr>
          <a:xfrm>
            <a:off x="1054100" y="4572000"/>
            <a:ext cx="996442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Sets up the diffusion question in Part V.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1238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IV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2"/>
          <p:cNvSpPr/>
          <p:nvPr/>
        </p:nvSpPr>
        <p:spPr>
          <a:xfrm>
            <a:off x="538147" y="429768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0" i="0" u="none" strike="noStrike" cap="none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Type B</a:t>
            </a:r>
            <a:endParaRPr sz="2500" b="0" i="0" u="none" strike="noStrike" cap="none" dirty="0">
              <a:solidFill>
                <a:schemeClr val="accent4">
                  <a:lumMod val="60000"/>
                  <a:lumOff val="4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2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150"/>
              <a:buFont typeface="Play"/>
              <a:buNone/>
            </a:pPr>
            <a:r>
              <a:rPr lang="en-US" sz="215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Type B shows that diminutive availability alone cannot explain Type A.</a:t>
            </a:r>
            <a:endParaRPr sz="21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2"/>
          <p:cNvSpPr/>
          <p:nvPr/>
        </p:nvSpPr>
        <p:spPr>
          <a:xfrm>
            <a:off x="731520" y="1874520"/>
            <a:ext cx="51206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70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Type B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2"/>
          <p:cNvSpPr/>
          <p:nvPr/>
        </p:nvSpPr>
        <p:spPr>
          <a:xfrm>
            <a:off x="777240" y="239572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2"/>
          <p:cNvSpPr/>
          <p:nvPr/>
        </p:nvSpPr>
        <p:spPr>
          <a:xfrm>
            <a:off x="1161288" y="2377440"/>
            <a:ext cx="473659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手指兒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2"/>
          <p:cNvSpPr/>
          <p:nvPr/>
        </p:nvSpPr>
        <p:spPr>
          <a:xfrm>
            <a:off x="777240" y="280720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2"/>
          <p:cNvSpPr/>
          <p:nvPr/>
        </p:nvSpPr>
        <p:spPr>
          <a:xfrm>
            <a:off x="1161288" y="2788920"/>
            <a:ext cx="473659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手指仔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2"/>
          <p:cNvSpPr/>
          <p:nvPr/>
        </p:nvSpPr>
        <p:spPr>
          <a:xfrm>
            <a:off x="777240" y="321868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2"/>
          <p:cNvSpPr/>
          <p:nvPr/>
        </p:nvSpPr>
        <p:spPr>
          <a:xfrm>
            <a:off x="1161288" y="3200400"/>
            <a:ext cx="473659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指頭兒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777240" y="363016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2"/>
          <p:cNvSpPr/>
          <p:nvPr/>
        </p:nvSpPr>
        <p:spPr>
          <a:xfrm>
            <a:off x="1161288" y="3611880"/>
            <a:ext cx="473659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base already means ‘finger’.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2"/>
          <p:cNvSpPr/>
          <p:nvPr/>
        </p:nvSpPr>
        <p:spPr>
          <a:xfrm>
            <a:off x="6400800" y="187452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70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Type A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2"/>
          <p:cNvSpPr/>
          <p:nvPr/>
        </p:nvSpPr>
        <p:spPr>
          <a:xfrm>
            <a:off x="6446520" y="239572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2"/>
          <p:cNvSpPr/>
          <p:nvPr/>
        </p:nvSpPr>
        <p:spPr>
          <a:xfrm>
            <a:off x="6830568" y="2377440"/>
            <a:ext cx="464515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手兒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2"/>
          <p:cNvSpPr/>
          <p:nvPr/>
        </p:nvSpPr>
        <p:spPr>
          <a:xfrm>
            <a:off x="6446520" y="280720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2"/>
          <p:cNvSpPr/>
          <p:nvPr/>
        </p:nvSpPr>
        <p:spPr>
          <a:xfrm>
            <a:off x="6830568" y="2788920"/>
            <a:ext cx="464515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手仔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2"/>
          <p:cNvSpPr/>
          <p:nvPr/>
        </p:nvSpPr>
        <p:spPr>
          <a:xfrm>
            <a:off x="6446520" y="321868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2"/>
          <p:cNvSpPr/>
          <p:nvPr/>
        </p:nvSpPr>
        <p:spPr>
          <a:xfrm>
            <a:off x="6830568" y="3200400"/>
            <a:ext cx="464515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手囝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2"/>
          <p:cNvSpPr/>
          <p:nvPr/>
        </p:nvSpPr>
        <p:spPr>
          <a:xfrm>
            <a:off x="6446520" y="363016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2"/>
          <p:cNvSpPr/>
          <p:nvPr/>
        </p:nvSpPr>
        <p:spPr>
          <a:xfrm>
            <a:off x="6830568" y="3611880"/>
            <a:ext cx="464515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base is 手 ‘hand’.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OVERVIEW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Roadmap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200"/>
              <a:buFont typeface="Play"/>
              <a:buNone/>
            </a:pPr>
            <a:r>
              <a:rPr lang="en-US" sz="22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The talk follows the data from observation to interpretation.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914400" y="189280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7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1298448" y="1874520"/>
            <a:ext cx="10040112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 from a direct descriptive fact: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手兒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手仔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手囝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can mean ‘finger’.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914400" y="2423160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7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1298448" y="2404872"/>
            <a:ext cx="10040112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Show why this is morphologically unusual inside Sinitic.</a:t>
            </a: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914400" y="2953512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7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1298448" y="2935224"/>
            <a:ext cx="10040112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CLRPP(Chinese Language </a:t>
            </a:r>
            <a:r>
              <a:rPr lang="en-US" sz="1800">
                <a:solidFill>
                  <a:srgbClr val="FFFFFF"/>
                </a:solidFill>
              </a:rPr>
              <a:t>Resource Protect Project 中國語言保護工程</a:t>
            </a: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data and appendix forms to build a transparent coding scheme.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914400" y="3483864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7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1298448" y="3465576"/>
            <a:ext cx="10040112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Map the distribution and ask whether it is an areal pattern.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914400" y="4014216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7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1298448" y="3995928"/>
            <a:ext cx="10040112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Discuss a Kra-Dai-centered diffusion hypothesis, with careful limits.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4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Overall distribution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4"/>
          <p:cNvSpPr/>
          <p:nvPr/>
        </p:nvSpPr>
        <p:spPr>
          <a:xfrm>
            <a:off x="731520" y="109728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Type A is rare in the full Sinitic dataset.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69017" y="1097280"/>
            <a:ext cx="6282738" cy="50261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7" name="Google Shape;277;p24"/>
          <p:cNvGraphicFramePr/>
          <p:nvPr/>
        </p:nvGraphicFramePr>
        <p:xfrm>
          <a:off x="5513832" y="2084832"/>
          <a:ext cx="5413275" cy="1956800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180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Type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Count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Share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Type C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917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70.3%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Type B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336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25.8%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Type 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52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4.0%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884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272">
          <a:extLst>
            <a:ext uri="{FF2B5EF4-FFF2-40B4-BE49-F238E27FC236}">
              <a16:creationId xmlns:a16="http://schemas.microsoft.com/office/drawing/2014/main" id="{4BAC8413-A6A9-EA45-2E83-90761C4C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">
            <a:extLst>
              <a:ext uri="{FF2B5EF4-FFF2-40B4-BE49-F238E27FC236}">
                <a16:creationId xmlns:a16="http://schemas.microsoft.com/office/drawing/2014/main" id="{1EF205CE-CDDB-5806-C0C8-2DCBE22D6CA3}"/>
              </a:ext>
            </a:extLst>
          </p:cNvPr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4">
            <a:extLst>
              <a:ext uri="{FF2B5EF4-FFF2-40B4-BE49-F238E27FC236}">
                <a16:creationId xmlns:a16="http://schemas.microsoft.com/office/drawing/2014/main" id="{53240813-05EB-EFC0-E5C5-0D1306A3FCEC}"/>
              </a:ext>
            </a:extLst>
          </p:cNvPr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Overall distribution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31AE7D-41A6-D447-12CE-A4C455840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090" y="941832"/>
            <a:ext cx="8100060" cy="58583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F52998E-A3C0-FBF1-10BF-635295985580}"/>
              </a:ext>
            </a:extLst>
          </p:cNvPr>
          <p:cNvSpPr/>
          <p:nvPr/>
        </p:nvSpPr>
        <p:spPr>
          <a:xfrm>
            <a:off x="5289177" y="4987327"/>
            <a:ext cx="1954306" cy="1198320"/>
          </a:xfrm>
          <a:prstGeom prst="rect">
            <a:avLst/>
          </a:prstGeom>
          <a:noFill/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5384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6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6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Main distributional finding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6"/>
          <p:cNvSpPr/>
          <p:nvPr/>
        </p:nvSpPr>
        <p:spPr>
          <a:xfrm>
            <a:off x="914400" y="1965960"/>
            <a:ext cx="1033272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5" tIns="625" rIns="625" bIns="6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3000"/>
              <a:buFont typeface="Play"/>
              <a:buNone/>
            </a:pPr>
            <a:r>
              <a:rPr lang="en-US" sz="30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Type A is rare overall, but geographically patterned.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6"/>
          <p:cNvSpPr/>
          <p:nvPr/>
        </p:nvSpPr>
        <p:spPr>
          <a:xfrm>
            <a:off x="1097280" y="390448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65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6"/>
          <p:cNvSpPr/>
          <p:nvPr/>
        </p:nvSpPr>
        <p:spPr>
          <a:xfrm>
            <a:off x="1481328" y="3886200"/>
            <a:ext cx="9491472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It is not a general Sinitic strategy.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6"/>
          <p:cNvSpPr/>
          <p:nvPr/>
        </p:nvSpPr>
        <p:spPr>
          <a:xfrm>
            <a:off x="1097280" y="436168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65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6"/>
          <p:cNvSpPr/>
          <p:nvPr/>
        </p:nvSpPr>
        <p:spPr>
          <a:xfrm>
            <a:off x="1481328" y="4343400"/>
            <a:ext cx="9491472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It is not simply the result of having diminutive morphology.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6"/>
          <p:cNvSpPr/>
          <p:nvPr/>
        </p:nvSpPr>
        <p:spPr>
          <a:xfrm>
            <a:off x="1481328" y="4800600"/>
            <a:ext cx="9491472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It is a restricted southern pattern that requires an areal interpretation.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7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7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Why bring in Kra-Dai?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7"/>
          <p:cNvSpPr/>
          <p:nvPr/>
        </p:nvSpPr>
        <p:spPr>
          <a:xfrm>
            <a:off x="731520" y="109728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150"/>
              <a:buFont typeface="Play"/>
              <a:buNone/>
            </a:pPr>
            <a:r>
              <a:rPr lang="en-US" sz="215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The Sinitic cluster overlaps with long-term Sinitic-Kra-Dai contact zones.</a:t>
            </a:r>
            <a:endParaRPr sz="21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7"/>
          <p:cNvSpPr/>
          <p:nvPr/>
        </p:nvSpPr>
        <p:spPr>
          <a:xfrm>
            <a:off x="914400" y="1956816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7"/>
          <p:cNvSpPr/>
          <p:nvPr/>
        </p:nvSpPr>
        <p:spPr>
          <a:xfrm>
            <a:off x="1298448" y="1938528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Guangxi and Hainan are not only Sinitic spaces; they are historically multilingual contact zones.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7"/>
          <p:cNvSpPr/>
          <p:nvPr/>
        </p:nvSpPr>
        <p:spPr>
          <a:xfrm>
            <a:off x="914400" y="2523744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7"/>
          <p:cNvSpPr/>
          <p:nvPr/>
        </p:nvSpPr>
        <p:spPr>
          <a:xfrm>
            <a:off x="1298448" y="2505456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Southern Sinitic varieties have long coexisted with Kra-Dai languages and other regional languages.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7"/>
          <p:cNvSpPr/>
          <p:nvPr/>
        </p:nvSpPr>
        <p:spPr>
          <a:xfrm>
            <a:off x="914400" y="3090672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7"/>
          <p:cNvSpPr/>
          <p:nvPr/>
        </p:nvSpPr>
        <p:spPr>
          <a:xfrm>
            <a:off x="1298448" y="3072384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 Type A is geographically southern and contact-zone concentrated, Kra-Dai comparison becomes necessary.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7"/>
          <p:cNvSpPr/>
          <p:nvPr/>
        </p:nvSpPr>
        <p:spPr>
          <a:xfrm>
            <a:off x="914400" y="3657600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7"/>
          <p:cNvSpPr/>
          <p:nvPr/>
        </p:nvSpPr>
        <p:spPr>
          <a:xfrm>
            <a:off x="1298448" y="3639312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question is not whether every case is borrowed, but whether the pattern is areally compatible.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8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/>
          </a:p>
        </p:txBody>
      </p:sp>
      <p:sp>
        <p:nvSpPr>
          <p:cNvPr id="322" name="Google Shape;322;p28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Main distributional finding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28"/>
          <p:cNvSpPr txBox="1"/>
          <p:nvPr/>
        </p:nvSpPr>
        <p:spPr>
          <a:xfrm>
            <a:off x="546100" y="990600"/>
            <a:ext cx="11099800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Telling Geographic Overlap</a:t>
            </a:r>
            <a:endParaRPr/>
          </a:p>
        </p:txBody>
      </p:sp>
      <p:sp>
        <p:nvSpPr>
          <p:cNvPr id="324" name="Google Shape;324;p28"/>
          <p:cNvSpPr txBox="1"/>
          <p:nvPr/>
        </p:nvSpPr>
        <p:spPr>
          <a:xfrm>
            <a:off x="546100" y="1752600"/>
            <a:ext cx="110998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Type A concentrations in Sinitic map onto Tai-Kadai contact provinces</a:t>
            </a:r>
            <a:endParaRPr/>
          </a:p>
        </p:txBody>
      </p:sp>
      <p:graphicFrame>
        <p:nvGraphicFramePr>
          <p:cNvPr id="325" name="Google Shape;325;p28"/>
          <p:cNvGraphicFramePr/>
          <p:nvPr/>
        </p:nvGraphicFramePr>
        <p:xfrm>
          <a:off x="546100" y="2260600"/>
          <a:ext cx="11099775" cy="3770175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3699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9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99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3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Province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Sinitic Type 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Tai-Kadai Type A-like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Hainan 海南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72.2%  (n=18)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16.7%  (n=6)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Guangxi 廣西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23.4%  (n=111)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22.7%  (n=22)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Guizhou 貴州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4.0%  (n=25)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29.4%  (n=17)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Guangdong 廣東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7.9%  (n=76)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33.3%  (n=3)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Yunnan 雲南 ⚑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&lt; 1%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2.6%  (n=39) — largest TK sample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6" name="Google Shape;326;p28"/>
          <p:cNvSpPr txBox="1"/>
          <p:nvPr/>
        </p:nvSpPr>
        <p:spPr>
          <a:xfrm>
            <a:off x="546100" y="6019800"/>
            <a:ext cx="11099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⚑ Yunnan — the largest Tai-Kadai sample — shows only 2.6%. Overlap is specific, not general.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56628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9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5" b="1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 sz="1395" b="1">
              <a:solidFill>
                <a:srgbClr val="FFD8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9"/>
          <p:cNvSpPr/>
          <p:nvPr/>
        </p:nvSpPr>
        <p:spPr>
          <a:xfrm>
            <a:off x="548640" y="438912"/>
            <a:ext cx="110643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The Kra-Dai side is not merely sporadic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0B1584-629A-A426-425B-291621169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812" y="1100051"/>
            <a:ext cx="8176375" cy="58831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84CF5A5-6E59-8CE7-3C1F-E8F187F71954}"/>
                  </a:ext>
                </a:extLst>
              </p14:cNvPr>
              <p14:cNvContentPartPr/>
              <p14:nvPr/>
            </p14:nvContentPartPr>
            <p14:xfrm>
              <a:off x="5357227" y="2776840"/>
              <a:ext cx="3125520" cy="2819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84CF5A5-6E59-8CE7-3C1F-E8F187F7195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52907" y="2772520"/>
                <a:ext cx="3134160" cy="28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3A31039-2715-2A9A-6F0E-2D4FD0C493CE}"/>
                  </a:ext>
                </a:extLst>
              </p14:cNvPr>
              <p14:cNvContentPartPr/>
              <p14:nvPr/>
            </p14:nvContentPartPr>
            <p14:xfrm>
              <a:off x="5322307" y="3310000"/>
              <a:ext cx="1765440" cy="3193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3A31039-2715-2A9A-6F0E-2D4FD0C493C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17987" y="3305680"/>
                <a:ext cx="1774080" cy="32022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331">
          <a:extLst>
            <a:ext uri="{FF2B5EF4-FFF2-40B4-BE49-F238E27FC236}">
              <a16:creationId xmlns:a16="http://schemas.microsoft.com/office/drawing/2014/main" id="{A3DD0F0E-A849-CCF7-FE3E-B80AD1D7B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9">
            <a:extLst>
              <a:ext uri="{FF2B5EF4-FFF2-40B4-BE49-F238E27FC236}">
                <a16:creationId xmlns:a16="http://schemas.microsoft.com/office/drawing/2014/main" id="{346360BB-6A1E-3E44-644A-AAD17719C304}"/>
              </a:ext>
            </a:extLst>
          </p:cNvPr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5" b="1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 sz="1395" b="1">
              <a:solidFill>
                <a:srgbClr val="FFD8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9">
            <a:extLst>
              <a:ext uri="{FF2B5EF4-FFF2-40B4-BE49-F238E27FC236}">
                <a16:creationId xmlns:a16="http://schemas.microsoft.com/office/drawing/2014/main" id="{F999B189-D51B-D574-AD29-0A75BDA79216}"/>
              </a:ext>
            </a:extLst>
          </p:cNvPr>
          <p:cNvSpPr/>
          <p:nvPr/>
        </p:nvSpPr>
        <p:spPr>
          <a:xfrm>
            <a:off x="548640" y="438912"/>
            <a:ext cx="110643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The Kra-Dai side is not merely sporadic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9">
            <a:extLst>
              <a:ext uri="{FF2B5EF4-FFF2-40B4-BE49-F238E27FC236}">
                <a16:creationId xmlns:a16="http://schemas.microsoft.com/office/drawing/2014/main" id="{9BD7966C-06B2-93B5-5C02-03F9CC8278C4}"/>
              </a:ext>
            </a:extLst>
          </p:cNvPr>
          <p:cNvSpPr/>
          <p:nvPr/>
        </p:nvSpPr>
        <p:spPr>
          <a:xfrm>
            <a:off x="731520" y="1097280"/>
            <a:ext cx="10789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150"/>
              <a:buFont typeface="Play"/>
              <a:buNone/>
            </a:pPr>
            <a:r>
              <a:rPr lang="en-US" sz="215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Comparative feedback suggests a stronger Kra-Dai pattern than the initial deck showed.</a:t>
            </a:r>
            <a:endParaRPr sz="21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9">
            <a:extLst>
              <a:ext uri="{FF2B5EF4-FFF2-40B4-BE49-F238E27FC236}">
                <a16:creationId xmlns:a16="http://schemas.microsoft.com/office/drawing/2014/main" id="{E3F245D4-499A-5128-91EC-1D3988D4EA72}"/>
              </a:ext>
            </a:extLst>
          </p:cNvPr>
          <p:cNvSpPr/>
          <p:nvPr/>
        </p:nvSpPr>
        <p:spPr>
          <a:xfrm>
            <a:off x="914400" y="1956816"/>
            <a:ext cx="2286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24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9">
            <a:extLst>
              <a:ext uri="{FF2B5EF4-FFF2-40B4-BE49-F238E27FC236}">
                <a16:creationId xmlns:a16="http://schemas.microsoft.com/office/drawing/2014/main" id="{EF266D9F-6B30-7374-EA2C-E8ADEDE3A795}"/>
              </a:ext>
            </a:extLst>
          </p:cNvPr>
          <p:cNvSpPr/>
          <p:nvPr/>
        </p:nvSpPr>
        <p:spPr>
          <a:xfrm>
            <a:off x="1298448" y="1938528"/>
            <a:ext cx="100401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Northern Tai / Northern Zhuang varieties frequently show a ‘child/son + hand’ strategy for ‘finger’.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9">
            <a:extLst>
              <a:ext uri="{FF2B5EF4-FFF2-40B4-BE49-F238E27FC236}">
                <a16:creationId xmlns:a16="http://schemas.microsoft.com/office/drawing/2014/main" id="{C376D196-5A84-91B8-FD45-B5AB5FEB34EE}"/>
              </a:ext>
            </a:extLst>
          </p:cNvPr>
          <p:cNvSpPr/>
          <p:nvPr/>
        </p:nvSpPr>
        <p:spPr>
          <a:xfrm>
            <a:off x="914400" y="2523744"/>
            <a:ext cx="2286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24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9">
            <a:extLst>
              <a:ext uri="{FF2B5EF4-FFF2-40B4-BE49-F238E27FC236}">
                <a16:creationId xmlns:a16="http://schemas.microsoft.com/office/drawing/2014/main" id="{BFCFE054-89C0-DD53-9E2A-237716E648EE}"/>
              </a:ext>
            </a:extLst>
          </p:cNvPr>
          <p:cNvSpPr/>
          <p:nvPr/>
        </p:nvSpPr>
        <p:spPr>
          <a:xfrm>
            <a:off x="1298448" y="2768843"/>
            <a:ext cx="100401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Kam-Sui languages reportedly show the same strategy as a regular pattern.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9">
            <a:extLst>
              <a:ext uri="{FF2B5EF4-FFF2-40B4-BE49-F238E27FC236}">
                <a16:creationId xmlns:a16="http://schemas.microsoft.com/office/drawing/2014/main" id="{26DC3DE6-1007-318D-2B36-1435F2D5B20A}"/>
              </a:ext>
            </a:extLst>
          </p:cNvPr>
          <p:cNvSpPr/>
          <p:nvPr/>
        </p:nvSpPr>
        <p:spPr>
          <a:xfrm>
            <a:off x="914400" y="3090672"/>
            <a:ext cx="2286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24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9">
            <a:extLst>
              <a:ext uri="{FF2B5EF4-FFF2-40B4-BE49-F238E27FC236}">
                <a16:creationId xmlns:a16="http://schemas.microsoft.com/office/drawing/2014/main" id="{B161A9F8-B7ED-7924-FF3D-B0324C9EEA61}"/>
              </a:ext>
            </a:extLst>
          </p:cNvPr>
          <p:cNvSpPr/>
          <p:nvPr/>
        </p:nvSpPr>
        <p:spPr>
          <a:xfrm>
            <a:off x="1237500" y="3520350"/>
            <a:ext cx="100401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Ong-Be / Lingao in Hainan is crucial because of direct relevance to Hainan Sinitic.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9">
            <a:extLst>
              <a:ext uri="{FF2B5EF4-FFF2-40B4-BE49-F238E27FC236}">
                <a16:creationId xmlns:a16="http://schemas.microsoft.com/office/drawing/2014/main" id="{59C2492D-0751-C954-DF9A-3198A40D51B0}"/>
              </a:ext>
            </a:extLst>
          </p:cNvPr>
          <p:cNvSpPr/>
          <p:nvPr/>
        </p:nvSpPr>
        <p:spPr>
          <a:xfrm>
            <a:off x="914400" y="3657600"/>
            <a:ext cx="2286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9">
            <a:extLst>
              <a:ext uri="{FF2B5EF4-FFF2-40B4-BE49-F238E27FC236}">
                <a16:creationId xmlns:a16="http://schemas.microsoft.com/office/drawing/2014/main" id="{C1CBA0B7-5452-C4B3-BD6D-2DD70A429ADB}"/>
              </a:ext>
            </a:extLst>
          </p:cNvPr>
          <p:cNvSpPr/>
          <p:nvPr/>
        </p:nvSpPr>
        <p:spPr>
          <a:xfrm>
            <a:off x="1237500" y="4420195"/>
            <a:ext cx="100401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makes the Sinitic Type A pattern look less isolated and more </a:t>
            </a:r>
            <a:r>
              <a:rPr lang="en-US" sz="2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areally</a:t>
            </a: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embedded.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493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0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0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Northern Tai / Northern Zhuang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0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Northern Tai provides a strong comparative anchor for Type A.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0"/>
          <p:cNvSpPr/>
          <p:nvPr/>
        </p:nvSpPr>
        <p:spPr>
          <a:xfrm>
            <a:off x="1298448" y="4928616"/>
            <a:ext cx="994867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>
              <a:buClr>
                <a:srgbClr val="FFFFFF"/>
              </a:buClr>
              <a:buSzPts val="1600"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important point is not one example, but </a:t>
            </a:r>
            <a:r>
              <a:rPr lang="en-US" sz="2400" dirty="0"/>
              <a:t>may reflect Tai contact</a:t>
            </a:r>
          </a:p>
        </p:txBody>
      </p:sp>
      <p:sp>
        <p:nvSpPr>
          <p:cNvPr id="352" name="Google Shape;352;p30"/>
          <p:cNvSpPr/>
          <p:nvPr/>
        </p:nvSpPr>
        <p:spPr>
          <a:xfrm>
            <a:off x="1298448" y="5340096"/>
            <a:ext cx="994867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makes parallel isolated innovation less likely as the only explanation.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53" name="Google Shape;353;p30"/>
          <p:cNvGraphicFramePr/>
          <p:nvPr>
            <p:extLst>
              <p:ext uri="{D42A27DB-BD31-4B8C-83A1-F6EECF244321}">
                <p14:modId xmlns:p14="http://schemas.microsoft.com/office/powerpoint/2010/main" val="4056428307"/>
              </p:ext>
            </p:extLst>
          </p:nvPr>
        </p:nvGraphicFramePr>
        <p:xfrm>
          <a:off x="804672" y="1901951"/>
          <a:ext cx="10625325" cy="2221994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3541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1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51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Domain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Reported pattern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Relevance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97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Northern Tai / Northern Zhuang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child/son + hand for ‘finger’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systematic Type A-like strategy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51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Wuming Zhuang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 err="1"/>
                        <a:t>lɯk</a:t>
                      </a:r>
                      <a:r>
                        <a:rPr lang="en-US" sz="2400" u="none" strike="noStrike" cap="none" dirty="0"/>
                        <a:t> + </a:t>
                      </a:r>
                      <a:r>
                        <a:rPr lang="en-US" sz="2400" u="none" strike="noStrike" cap="none" dirty="0" err="1"/>
                        <a:t>faɯ</a:t>
                      </a:r>
                      <a:r>
                        <a:rPr lang="en-US" sz="2400" u="none" strike="noStrike" cap="none" dirty="0"/>
                        <a:t> </a:t>
                      </a:r>
                      <a:r>
                        <a:rPr lang="en-US" altLang="zh-TW" sz="2400" u="none" strike="noStrike" cap="none" dirty="0"/>
                        <a:t>(Child</a:t>
                      </a:r>
                      <a:r>
                        <a:rPr lang="zh-TW" altLang="en-US" sz="2400" u="none" strike="noStrike" cap="none" dirty="0"/>
                        <a:t> </a:t>
                      </a:r>
                      <a:r>
                        <a:rPr lang="en-US" altLang="zh-TW" sz="2400" u="none" strike="noStrike" cap="none" dirty="0"/>
                        <a:t>+</a:t>
                      </a:r>
                      <a:r>
                        <a:rPr lang="zh-TW" altLang="en-US" sz="2400" u="none" strike="noStrike" cap="none" dirty="0"/>
                        <a:t> </a:t>
                      </a:r>
                      <a:r>
                        <a:rPr lang="en-US" altLang="zh-TW" sz="2400" u="none" strike="noStrike" cap="none" dirty="0"/>
                        <a:t>hand)</a:t>
                      </a:r>
                      <a:endParaRPr sz="20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clear micro-example</a:t>
                      </a:r>
                      <a:endParaRPr sz="20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973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1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1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Kam-Sui should be brought into the comparison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1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200"/>
              <a:buFont typeface="Play"/>
              <a:buNone/>
            </a:pPr>
            <a:r>
              <a:rPr lang="en-US" sz="22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Kam-Sui may be crucial for showing that Type A is not only a Zhuang fact.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1"/>
          <p:cNvSpPr/>
          <p:nvPr/>
        </p:nvSpPr>
        <p:spPr>
          <a:xfrm>
            <a:off x="914400" y="1956816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1"/>
          <p:cNvSpPr/>
          <p:nvPr/>
        </p:nvSpPr>
        <p:spPr>
          <a:xfrm>
            <a:off x="1298448" y="1938528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Kam, Mulam, Sui, and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Maonan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are reported to express ‘finger’ with comparable hand + child/offspring constructions.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1"/>
          <p:cNvSpPr/>
          <p:nvPr/>
        </p:nvSpPr>
        <p:spPr>
          <a:xfrm>
            <a:off x="914400" y="2523744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1"/>
          <p:cNvSpPr/>
          <p:nvPr/>
        </p:nvSpPr>
        <p:spPr>
          <a:xfrm>
            <a:off x="1298448" y="2505456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 this holds across the branch, the Type A-like pattern is broader within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Kra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-Dai than the initial comparison suggested.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1"/>
          <p:cNvSpPr/>
          <p:nvPr/>
        </p:nvSpPr>
        <p:spPr>
          <a:xfrm>
            <a:off x="914400" y="3090672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1"/>
          <p:cNvSpPr/>
          <p:nvPr/>
        </p:nvSpPr>
        <p:spPr>
          <a:xfrm>
            <a:off x="1298448" y="3072384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Kam-Sui therefore strengthens the idea of a shared regional morpholexical innovation.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1"/>
          <p:cNvSpPr/>
          <p:nvPr/>
        </p:nvSpPr>
        <p:spPr>
          <a:xfrm>
            <a:off x="914400" y="3657600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1"/>
          <p:cNvSpPr/>
          <p:nvPr/>
        </p:nvSpPr>
        <p:spPr>
          <a:xfrm>
            <a:off x="1298448" y="3639312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should be added to the discussion as a necessary expansion of the comparative dataset.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2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2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Ong-Be / Lingao and Hainan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2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200"/>
              <a:buFont typeface="Play"/>
              <a:buNone/>
            </a:pPr>
            <a:r>
              <a:rPr lang="en-US" sz="22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Ong-Be is crucial because Hainan is where Sinitic Type A is strongest.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2"/>
          <p:cNvSpPr/>
          <p:nvPr/>
        </p:nvSpPr>
        <p:spPr>
          <a:xfrm>
            <a:off x="914400" y="1956816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2"/>
          <p:cNvSpPr/>
          <p:nvPr/>
        </p:nvSpPr>
        <p:spPr>
          <a:xfrm>
            <a:off x="1298448" y="1938528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Hainan Sinitic has a striking concentration of Type A forms in the current dataset.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2"/>
          <p:cNvSpPr/>
          <p:nvPr/>
        </p:nvSpPr>
        <p:spPr>
          <a:xfrm>
            <a:off x="914400" y="2523744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2"/>
          <p:cNvSpPr/>
          <p:nvPr/>
        </p:nvSpPr>
        <p:spPr>
          <a:xfrm>
            <a:off x="1298448" y="2505456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Ong-Be / Lingao is the relevant Kra-Dai language with long-term contact in the Hainan-Leizhou region.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2"/>
          <p:cNvSpPr/>
          <p:nvPr/>
        </p:nvSpPr>
        <p:spPr>
          <a:xfrm>
            <a:off x="914400" y="3090672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2"/>
          <p:cNvSpPr/>
          <p:nvPr/>
        </p:nvSpPr>
        <p:spPr>
          <a:xfrm>
            <a:off x="1298448" y="3072384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If Ong-Be systematically shows a child + hand strategy for ‘finger’, it becomes a strong candidate source or mediator.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32"/>
          <p:cNvSpPr/>
          <p:nvPr/>
        </p:nvSpPr>
        <p:spPr>
          <a:xfrm>
            <a:off x="914400" y="3657600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32"/>
          <p:cNvSpPr/>
          <p:nvPr/>
        </p:nvSpPr>
        <p:spPr>
          <a:xfrm>
            <a:off x="1298448" y="3639312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shifts the discussion from “contact-compatible” to a more concrete Hainan contact scenario.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</a:t>
            </a:r>
            <a:r>
              <a:rPr lang="en-US" sz="1800" b="1">
                <a:solidFill>
                  <a:srgbClr val="FFD84D"/>
                </a:solidFill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A direct descriptive observation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Some varieties express ‘finger’ without an overt 指 morpheme.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914400" y="1956816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5"/>
          <p:cNvSpPr/>
          <p:nvPr/>
        </p:nvSpPr>
        <p:spPr>
          <a:xfrm>
            <a:off x="1298448" y="1938528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Many Sinitic varieties use expected forms such as 手指 or 指頭.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914400" y="2523744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1298448" y="2505456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But descriptive sources and CLRPP entries also show 手兒, 手仔, and 手囝 for ‘finger’.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914400" y="3090672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1298448" y="3072384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These forms are structurally different because they are built on 手 ‘hand’.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914400" y="3657600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"/>
          <p:cNvSpPr/>
          <p:nvPr/>
        </p:nvSpPr>
        <p:spPr>
          <a:xfrm>
            <a:off x="1298448" y="3639312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project begins from this small but striking lexical fact.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3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3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Central Tai and the importance of contrast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3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400"/>
              <a:buFont typeface="Play"/>
              <a:buNone/>
            </a:pPr>
            <a:r>
              <a:rPr lang="en-US" sz="24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Not all Kra-Dai branches behave the same way.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33"/>
          <p:cNvSpPr/>
          <p:nvPr/>
        </p:nvSpPr>
        <p:spPr>
          <a:xfrm>
            <a:off x="914400" y="1956816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3"/>
          <p:cNvSpPr/>
          <p:nvPr/>
        </p:nvSpPr>
        <p:spPr>
          <a:xfrm>
            <a:off x="1298448" y="1938528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Many Central Tai / Southern Zhuang varieties retain a dedicated finger root cognate with Proto-Tai *ni:wC.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3"/>
          <p:cNvSpPr/>
          <p:nvPr/>
        </p:nvSpPr>
        <p:spPr>
          <a:xfrm>
            <a:off x="914400" y="2523744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3"/>
          <p:cNvSpPr/>
          <p:nvPr/>
        </p:nvSpPr>
        <p:spPr>
          <a:xfrm>
            <a:off x="1298448" y="2505456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means Kra-Dai itself contains both Type A-like and Type C-like strategies.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33"/>
          <p:cNvSpPr/>
          <p:nvPr/>
        </p:nvSpPr>
        <p:spPr>
          <a:xfrm>
            <a:off x="914400" y="3090672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33"/>
          <p:cNvSpPr/>
          <p:nvPr/>
        </p:nvSpPr>
        <p:spPr>
          <a:xfrm>
            <a:off x="1298448" y="3072384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Type A exceptions in Central Tai areas may reflect contact, borrowing, or subgrouping issues.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3"/>
          <p:cNvSpPr/>
          <p:nvPr/>
        </p:nvSpPr>
        <p:spPr>
          <a:xfrm>
            <a:off x="914400" y="3657600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3"/>
          <p:cNvSpPr/>
          <p:nvPr/>
        </p:nvSpPr>
        <p:spPr>
          <a:xfrm>
            <a:off x="1298448" y="3639312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unevenness is important because areal diffusion is not expected to be uniform.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6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6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Contact: southern Sinitic shares its ‘finger’ typology with Kra-Dai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6"/>
          <p:cNvSpPr/>
          <p:nvPr/>
        </p:nvSpPr>
        <p:spPr>
          <a:xfrm>
            <a:off x="731520" y="109728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150"/>
              <a:buFont typeface="Play"/>
              <a:buNone/>
            </a:pPr>
            <a:r>
              <a:rPr lang="en-US" sz="215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The asymmetry points to a Kra-Dai-centered template adopted into Sinitic through sustained contact.</a:t>
            </a:r>
            <a:endParaRPr sz="21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6"/>
          <p:cNvSpPr/>
          <p:nvPr/>
        </p:nvSpPr>
        <p:spPr>
          <a:xfrm>
            <a:off x="914400" y="1956816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36"/>
          <p:cNvSpPr/>
          <p:nvPr/>
        </p:nvSpPr>
        <p:spPr>
          <a:xfrm>
            <a:off x="1298448" y="1938528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pattern is systematic in Kra-Dai — Northern Tai, Kam-Sui, and Ong-Be — but rare and patchy in Sinitic.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36"/>
          <p:cNvSpPr/>
          <p:nvPr/>
        </p:nvSpPr>
        <p:spPr>
          <a:xfrm>
            <a:off x="914400" y="2523744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36"/>
          <p:cNvSpPr/>
          <p:nvPr/>
        </p:nvSpPr>
        <p:spPr>
          <a:xfrm>
            <a:off x="1298448" y="2505456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Sinitic Type A concentrates exactly where historical contact was heaviest: the far south and Hainan.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36"/>
          <p:cNvSpPr/>
          <p:nvPr/>
        </p:nvSpPr>
        <p:spPr>
          <a:xfrm>
            <a:off x="914400" y="3090672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6"/>
          <p:cNvSpPr/>
          <p:nvPr/>
        </p:nvSpPr>
        <p:spPr>
          <a:xfrm>
            <a:off x="1298448" y="3072384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spread was a morpholexical template, not just individual words — the mechanism either way is contact.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6"/>
          <p:cNvSpPr/>
          <p:nvPr/>
        </p:nvSpPr>
        <p:spPr>
          <a:xfrm>
            <a:off x="914400" y="3657600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36"/>
          <p:cNvSpPr/>
          <p:nvPr/>
        </p:nvSpPr>
        <p:spPr>
          <a:xfrm>
            <a:off x="1298448" y="3639312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Central Tai unevenness matches the expected signature of contact diffusion.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5369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7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37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A hypothesis, not final proof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37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250"/>
              <a:buFont typeface="Play"/>
              <a:buNone/>
            </a:pPr>
            <a:r>
              <a:rPr lang="en-US" sz="225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The evidence supports a contact account; direction and chronology remain open.</a:t>
            </a:r>
            <a:endParaRPr sz="22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37"/>
          <p:cNvSpPr/>
          <p:nvPr/>
        </p:nvSpPr>
        <p:spPr>
          <a:xfrm>
            <a:off x="914400" y="1956816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37"/>
          <p:cNvSpPr/>
          <p:nvPr/>
        </p:nvSpPr>
        <p:spPr>
          <a:xfrm>
            <a:off x="1298448" y="1938528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Strong: the cross-family asymmetry and the Hainan contact link via Ong-Be / Lingao.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37"/>
          <p:cNvSpPr/>
          <p:nvPr/>
        </p:nvSpPr>
        <p:spPr>
          <a:xfrm>
            <a:off x="914400" y="2523744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37"/>
          <p:cNvSpPr/>
          <p:nvPr/>
        </p:nvSpPr>
        <p:spPr>
          <a:xfrm>
            <a:off x="1298448" y="2505456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Open: the chronology and exact pathways of adoption into Sinitic.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7"/>
          <p:cNvSpPr/>
          <p:nvPr/>
        </p:nvSpPr>
        <p:spPr>
          <a:xfrm>
            <a:off x="914400" y="3090672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7"/>
          <p:cNvSpPr/>
          <p:nvPr/>
        </p:nvSpPr>
        <p:spPr>
          <a:xfrm>
            <a:off x="1298448" y="3072384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Open: speaker-level variation and ongoing change.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37"/>
          <p:cNvSpPr/>
          <p:nvPr/>
        </p:nvSpPr>
        <p:spPr>
          <a:xfrm>
            <a:off x="914400" y="3657600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37"/>
          <p:cNvSpPr/>
          <p:nvPr/>
        </p:nvSpPr>
        <p:spPr>
          <a:xfrm>
            <a:off x="1298448" y="3639312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Next step: historical and lexical comparison to ground the areal account.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9396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9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VII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39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Final takeaway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39"/>
          <p:cNvSpPr/>
          <p:nvPr/>
        </p:nvSpPr>
        <p:spPr>
          <a:xfrm>
            <a:off x="914400" y="1737360"/>
            <a:ext cx="1033272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5" tIns="625" rIns="625" bIns="6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3000"/>
              <a:buFont typeface="Play"/>
              <a:buNone/>
            </a:pPr>
            <a:r>
              <a:rPr lang="en-US" sz="30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“Little hand” is not just a cute lexical form; it is a clue to how morphology, body-part categorization, and contact history intersect.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9"/>
          <p:cNvSpPr/>
          <p:nvPr/>
        </p:nvSpPr>
        <p:spPr>
          <a:xfrm>
            <a:off x="1481328" y="4617720"/>
            <a:ext cx="949147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data is attractive because the pattern is visible once the forms are carefully coded.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9"/>
          <p:cNvSpPr/>
          <p:nvPr/>
        </p:nvSpPr>
        <p:spPr>
          <a:xfrm>
            <a:off x="1481328" y="5029200"/>
            <a:ext cx="949147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theory should support the data, not overwhelm it.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39"/>
          <p:cNvSpPr/>
          <p:nvPr/>
        </p:nvSpPr>
        <p:spPr>
          <a:xfrm>
            <a:off x="1481328" y="5440680"/>
            <a:ext cx="9491472" cy="374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central contribution is to make a small morpholexical pattern visible as an areal problem.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1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CLOSING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41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Selected references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41"/>
          <p:cNvSpPr/>
          <p:nvPr/>
        </p:nvSpPr>
        <p:spPr>
          <a:xfrm>
            <a:off x="822960" y="143560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41"/>
          <p:cNvSpPr/>
          <p:nvPr/>
        </p:nvSpPr>
        <p:spPr>
          <a:xfrm>
            <a:off x="1207008" y="1417320"/>
            <a:ext cx="10405872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Brown, Cecil H. 2013. Finger and Hand. World Atlas of Language Structures Online.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1"/>
          <p:cNvSpPr/>
          <p:nvPr/>
        </p:nvSpPr>
        <p:spPr>
          <a:xfrm>
            <a:off x="822960" y="193852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41"/>
          <p:cNvSpPr/>
          <p:nvPr/>
        </p:nvSpPr>
        <p:spPr>
          <a:xfrm>
            <a:off x="1207008" y="1920240"/>
            <a:ext cx="10405872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Chappell, Hilary. 2017. Languages of China in their East and Southeast Asian Context.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41"/>
          <p:cNvSpPr/>
          <p:nvPr/>
        </p:nvSpPr>
        <p:spPr>
          <a:xfrm>
            <a:off x="822960" y="244144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41"/>
          <p:cNvSpPr/>
          <p:nvPr/>
        </p:nvSpPr>
        <p:spPr>
          <a:xfrm>
            <a:off x="1207008" y="2423160"/>
            <a:ext cx="10405872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Enfield, N. J. 2017. Language in the Mainland Southeast Asia Area.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41"/>
          <p:cNvSpPr/>
          <p:nvPr/>
        </p:nvSpPr>
        <p:spPr>
          <a:xfrm>
            <a:off x="822960" y="294436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41"/>
          <p:cNvSpPr/>
          <p:nvPr/>
        </p:nvSpPr>
        <p:spPr>
          <a:xfrm>
            <a:off x="1207008" y="2926080"/>
            <a:ext cx="10405872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Jurafsky, Daniel. 1996. Universal Tendencies in the Semantics of the Diminutive.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41"/>
          <p:cNvSpPr/>
          <p:nvPr/>
        </p:nvSpPr>
        <p:spPr>
          <a:xfrm>
            <a:off x="822960" y="344728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41"/>
          <p:cNvSpPr/>
          <p:nvPr/>
        </p:nvSpPr>
        <p:spPr>
          <a:xfrm>
            <a:off x="1207008" y="3429000"/>
            <a:ext cx="10405872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Kwok, Bit Chee. 2016. 粵語方言小稱變音的類型及其歷史來源.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41"/>
          <p:cNvSpPr/>
          <p:nvPr/>
        </p:nvSpPr>
        <p:spPr>
          <a:xfrm>
            <a:off x="822960" y="395020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41"/>
          <p:cNvSpPr/>
          <p:nvPr/>
        </p:nvSpPr>
        <p:spPr>
          <a:xfrm>
            <a:off x="1207008" y="3931920"/>
            <a:ext cx="10405872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Pittayaporn, Pittayawat. 2009. The Phonology of Proto-Tai.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41"/>
          <p:cNvSpPr/>
          <p:nvPr/>
        </p:nvSpPr>
        <p:spPr>
          <a:xfrm>
            <a:off x="1207008" y="4434840"/>
            <a:ext cx="10405872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Wang et al. 1984; Zhang et al. 1999; Liang &amp; Zhang 1996. Kra-Dai comparative lexical sources.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0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Acknowledgement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40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0" i="0" u="none" strike="noStrike" cap="none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Thank You For Listening!</a:t>
            </a:r>
            <a:endParaRPr sz="2500" b="0" i="0" u="none" strike="noStrike" cap="none" dirty="0">
              <a:solidFill>
                <a:schemeClr val="accent4">
                  <a:lumMod val="60000"/>
                  <a:lumOff val="4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40"/>
          <p:cNvSpPr/>
          <p:nvPr/>
        </p:nvSpPr>
        <p:spPr>
          <a:xfrm>
            <a:off x="1879709" y="5974667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Thanks to Dr. Liao </a:t>
            </a:r>
            <a:r>
              <a:rPr lang="en-US" sz="2300" b="1" i="0" u="none" strike="noStrike" cap="none" dirty="0" err="1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hanbo</a:t>
            </a:r>
            <a:r>
              <a:rPr lang="en-US" sz="23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 for constructive Tai-Kadai comments.</a:t>
            </a: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87D9F-7CCD-FAA0-C5C8-D3BB243D7DA1}"/>
              </a:ext>
            </a:extLst>
          </p:cNvPr>
          <p:cNvSpPr txBox="1"/>
          <p:nvPr/>
        </p:nvSpPr>
        <p:spPr>
          <a:xfrm>
            <a:off x="4516206" y="2604576"/>
            <a:ext cx="2247254" cy="986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Q &amp; 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CF7826-FF63-2A77-06F5-43B43A9CF0BD}"/>
              </a:ext>
            </a:extLst>
          </p:cNvPr>
          <p:cNvSpPr txBox="1"/>
          <p:nvPr/>
        </p:nvSpPr>
        <p:spPr>
          <a:xfrm>
            <a:off x="3025976" y="3828081"/>
            <a:ext cx="522771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Liang Zinan &amp; Cheng-Hei Yim</a:t>
            </a:r>
          </a:p>
          <a:p>
            <a:endParaRPr lang="en-US" sz="2800" dirty="0">
              <a:hlinkClick r:id="rId3"/>
            </a:endParaRPr>
          </a:p>
          <a:p>
            <a:r>
              <a:rPr lang="en-US" sz="2800" dirty="0">
                <a:hlinkClick r:id="rId3"/>
              </a:rPr>
              <a:t>zinan.liang@u.nus.edu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>
                <a:hlinkClick r:id="rId4"/>
              </a:rPr>
              <a:t>ching.yim@Helsinki.fi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</a:t>
            </a:r>
            <a:r>
              <a:rPr lang="en-US" sz="1800" b="1">
                <a:solidFill>
                  <a:srgbClr val="FFD84D"/>
                </a:solidFill>
              </a:rPr>
              <a:t>1</a:t>
            </a:r>
            <a:endParaRPr sz="1800" b="1">
              <a:solidFill>
                <a:srgbClr val="FFD84D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endParaRPr sz="1800" b="1">
              <a:solidFill>
                <a:srgbClr val="FFD84D"/>
              </a:solidFill>
            </a:endParaRPr>
          </a:p>
        </p:txBody>
      </p:sp>
      <p:sp>
        <p:nvSpPr>
          <p:cNvPr id="59" name="Google Shape;59;p6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The unexpected pattern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6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The unusual forms are hand-based, not finger-based.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" name="Google Shape;64;p6"/>
          <p:cNvGraphicFramePr/>
          <p:nvPr>
            <p:extLst>
              <p:ext uri="{D42A27DB-BD31-4B8C-83A1-F6EECF244321}">
                <p14:modId xmlns:p14="http://schemas.microsoft.com/office/powerpoint/2010/main" val="561377586"/>
              </p:ext>
            </p:extLst>
          </p:nvPr>
        </p:nvGraphicFramePr>
        <p:xfrm>
          <a:off x="1033272" y="1947672"/>
          <a:ext cx="10076700" cy="2094000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335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3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Form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Literal str</a:t>
                      </a:r>
                      <a:r>
                        <a:rPr lang="zh-TW" altLang="en-US" sz="2400" u="none" strike="noStrike" cap="none" dirty="0"/>
                        <a:t> </a:t>
                      </a:r>
                      <a:r>
                        <a:rPr lang="en-US" sz="2400" u="none" strike="noStrike" cap="none" dirty="0" err="1"/>
                        <a:t>ucture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Why it matters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 err="1"/>
                        <a:t>手兒</a:t>
                      </a:r>
                      <a:r>
                        <a:rPr lang="zh-TW" altLang="en-US" sz="2400" u="none" strike="noStrike" cap="none" dirty="0"/>
                        <a:t> </a:t>
                      </a:r>
                      <a:r>
                        <a:rPr lang="en-US" altLang="zh-TW" sz="2400" u="none" strike="noStrike" cap="none" dirty="0"/>
                        <a:t>(e.g.,</a:t>
                      </a:r>
                      <a:r>
                        <a:rPr lang="zh-TW" altLang="en-US" sz="2400" u="none" strike="noStrike" cap="none" dirty="0"/>
                        <a:t> 玉林</a:t>
                      </a:r>
                      <a:r>
                        <a:rPr lang="en-US" altLang="zh-TW" sz="2400" u="none" strike="noStrike" cap="none" dirty="0"/>
                        <a:t>)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hand + </a:t>
                      </a:r>
                      <a:r>
                        <a:rPr lang="en-US" sz="2400" u="none" strike="noStrike" cap="none" dirty="0" err="1"/>
                        <a:t>兒</a:t>
                      </a:r>
                      <a:endParaRPr sz="2400" u="none" strike="noStrike" cap="none" dirty="0"/>
                    </a:p>
                  </a:txBody>
                  <a:tcPr marL="91450" marR="91450" marT="45725" marB="45725"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hand + child as diminutive marker, Without overt </a:t>
                      </a:r>
                      <a:r>
                        <a:rPr lang="en-US" sz="2400" u="none" strike="noStrike" cap="none" dirty="0" err="1"/>
                        <a:t>指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 err="1"/>
                        <a:t>手仔</a:t>
                      </a:r>
                      <a:r>
                        <a:rPr lang="zh-TW" altLang="en-US" sz="2400" u="none" strike="noStrike" cap="none" dirty="0"/>
                        <a:t> </a:t>
                      </a:r>
                      <a:r>
                        <a:rPr lang="en-US" altLang="zh-TW" sz="2400" u="none" strike="noStrike" cap="none" dirty="0"/>
                        <a:t>(e.g.,</a:t>
                      </a:r>
                      <a:r>
                        <a:rPr lang="zh-TW" altLang="en-US" sz="2400" u="none" strike="noStrike" cap="none" dirty="0"/>
                        <a:t> 台山淡村</a:t>
                      </a:r>
                      <a:r>
                        <a:rPr lang="en-US" altLang="zh-TW" sz="2400" u="none" strike="noStrike" cap="none" dirty="0"/>
                        <a:t>)</a:t>
                      </a:r>
                      <a:r>
                        <a:rPr lang="zh-TW" altLang="en-US" sz="2400" u="none" strike="noStrike" cap="none" dirty="0"/>
                        <a:t> </a:t>
                      </a:r>
                      <a:endParaRPr sz="24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hand + </a:t>
                      </a:r>
                      <a:r>
                        <a:rPr lang="en-US" sz="2400" u="none" strike="noStrike" cap="none" dirty="0" err="1"/>
                        <a:t>仔</a:t>
                      </a:r>
                      <a:endParaRPr dirty="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 err="1"/>
                        <a:t>手囝</a:t>
                      </a:r>
                      <a:r>
                        <a:rPr lang="zh-TW" altLang="en-US" sz="2400" u="none" strike="noStrike" cap="none" dirty="0"/>
                        <a:t> </a:t>
                      </a:r>
                      <a:r>
                        <a:rPr lang="en-US" altLang="zh-TW" sz="2400" u="none" strike="noStrike" cap="none" dirty="0"/>
                        <a:t>(e.g.,</a:t>
                      </a:r>
                      <a:r>
                        <a:rPr lang="zh-TW" altLang="en-US" sz="2400" u="none" strike="noStrike" cap="none" dirty="0"/>
                        <a:t> </a:t>
                      </a:r>
                      <a:r>
                        <a:rPr lang="zh-CN" altLang="en-US" sz="2400" b="0" i="0" dirty="0">
                          <a:effectLst/>
                        </a:rPr>
                        <a:t>畬話</a:t>
                      </a:r>
                      <a:r>
                        <a:rPr lang="en-US" altLang="zh-TW" sz="2400" u="none" strike="noStrike" cap="none" dirty="0"/>
                        <a:t>)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hand + </a:t>
                      </a:r>
                      <a:r>
                        <a:rPr lang="en-US" sz="2400" u="none" strike="noStrike" cap="none" dirty="0" err="1"/>
                        <a:t>囝</a:t>
                      </a:r>
                      <a:endParaRPr sz="2400" u="none" strike="noStrike" cap="none" dirty="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7"/>
          <p:cNvSpPr/>
          <p:nvPr/>
        </p:nvSpPr>
        <p:spPr>
          <a:xfrm>
            <a:off x="548640" y="444500"/>
            <a:ext cx="11064240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A typological baseline: ‘finger’ vs. ‘hand’ (WALS Ch. 130)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7"/>
          <p:cNvSpPr/>
          <p:nvPr/>
        </p:nvSpPr>
        <p:spPr>
          <a:xfrm>
            <a:off x="546100" y="914400"/>
            <a:ext cx="11099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5" tIns="625" rIns="625" bIns="6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3000"/>
              <a:buFont typeface="Play"/>
              <a:buNone/>
            </a:pPr>
            <a:r>
              <a:rPr lang="en-US" sz="2400" b="1" i="0" u="none" strike="noStrike" cap="none" dirty="0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Brown (2013): 521 of 593 sampled languages differentiate ‘finger’ from ‘hand’ — identity is rare (72/593) and clusters in Australia and the Americas.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7"/>
          <p:cNvSpPr/>
          <p:nvPr/>
        </p:nvSpPr>
        <p:spPr>
          <a:xfrm>
            <a:off x="199736" y="1879600"/>
            <a:ext cx="361604" cy="490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65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7"/>
          <p:cNvSpPr/>
          <p:nvPr/>
        </p:nvSpPr>
        <p:spPr>
          <a:xfrm>
            <a:off x="546100" y="1778000"/>
            <a:ext cx="11099800" cy="1414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Where languages differentiate, ‘finger’ built overtly </a:t>
            </a:r>
            <a:r>
              <a:rPr lang="en-U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on HAND </a:t>
            </a: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(e.g. Choctaw ‘son of hand’) is common;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reverse is unattested — the very structure of Sinitic Type A.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1997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69">
          <a:extLst>
            <a:ext uri="{FF2B5EF4-FFF2-40B4-BE49-F238E27FC236}">
              <a16:creationId xmlns:a16="http://schemas.microsoft.com/office/drawing/2014/main" id="{5E841681-F2A1-3FEB-7ADC-E6135D48A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>
            <a:extLst>
              <a:ext uri="{FF2B5EF4-FFF2-40B4-BE49-F238E27FC236}">
                <a16:creationId xmlns:a16="http://schemas.microsoft.com/office/drawing/2014/main" id="{B23FC728-7746-4EE7-279E-BDCC09179347}"/>
              </a:ext>
            </a:extLst>
          </p:cNvPr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7">
            <a:extLst>
              <a:ext uri="{FF2B5EF4-FFF2-40B4-BE49-F238E27FC236}">
                <a16:creationId xmlns:a16="http://schemas.microsoft.com/office/drawing/2014/main" id="{7649CB40-409A-8DA3-87BD-E27C67950BCB}"/>
              </a:ext>
            </a:extLst>
          </p:cNvPr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 dirty="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A typological baseline: ‘finger’ vs. ‘hand’ (WALS Ch. 130)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10FBE4-BDEF-FCCE-4087-FFCE5A6E4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5" y="1101437"/>
            <a:ext cx="12039549" cy="552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66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8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A more precise formulation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8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The object of study is a morpholexical template.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8"/>
          <p:cNvSpPr/>
          <p:nvPr/>
        </p:nvSpPr>
        <p:spPr>
          <a:xfrm>
            <a:off x="1097280" y="2377440"/>
            <a:ext cx="38404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Play"/>
              <a:buNone/>
            </a:pPr>
            <a:r>
              <a:rPr lang="en-US" sz="3400" b="1" i="0" u="none" strike="noStrike" cap="none" dirty="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HAND + DIM</a:t>
            </a:r>
            <a:endParaRPr sz="3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8"/>
          <p:cNvSpPr/>
          <p:nvPr/>
        </p:nvSpPr>
        <p:spPr>
          <a:xfrm>
            <a:off x="5074920" y="2423160"/>
            <a:ext cx="15544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3000"/>
              <a:buFont typeface="Play"/>
              <a:buNone/>
            </a:pPr>
            <a:r>
              <a:rPr lang="en-US" sz="30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→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8"/>
          <p:cNvSpPr/>
          <p:nvPr/>
        </p:nvSpPr>
        <p:spPr>
          <a:xfrm>
            <a:off x="6720840" y="2377440"/>
            <a:ext cx="438912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Play"/>
              <a:buNone/>
            </a:pPr>
            <a:r>
              <a:rPr lang="en-US" sz="34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FINGER</a:t>
            </a:r>
            <a:endParaRPr sz="3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8"/>
          <p:cNvSpPr/>
          <p:nvPr/>
        </p:nvSpPr>
        <p:spPr>
          <a:xfrm>
            <a:off x="1051560" y="404164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650"/>
              <a:buFont typeface="Arial"/>
              <a:buNone/>
            </a:pPr>
            <a:r>
              <a:rPr lang="en-US" sz="24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8"/>
          <p:cNvSpPr/>
          <p:nvPr/>
        </p:nvSpPr>
        <p:spPr>
          <a:xfrm>
            <a:off x="1435608" y="4023360"/>
            <a:ext cx="9582912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template may be realized through 儿, 仔, 囝, or comparable child/offspring material.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8"/>
          <p:cNvSpPr/>
          <p:nvPr/>
        </p:nvSpPr>
        <p:spPr>
          <a:xfrm>
            <a:off x="1435608" y="4736592"/>
            <a:ext cx="9582912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form is analytically important only when the base is HAND and no overt finger morpheme appears.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8"/>
          <p:cNvSpPr/>
          <p:nvPr/>
        </p:nvSpPr>
        <p:spPr>
          <a:xfrm>
            <a:off x="1435608" y="5449824"/>
            <a:ext cx="9582912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prepares the coding distinction between Type A, Type B, and Type C.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9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Why CLRPP?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9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CLRPP makes it possible to move from examples to distribution.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9"/>
          <p:cNvSpPr/>
          <p:nvPr/>
        </p:nvSpPr>
        <p:spPr>
          <a:xfrm>
            <a:off x="914400" y="1956816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24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9"/>
          <p:cNvSpPr/>
          <p:nvPr/>
        </p:nvSpPr>
        <p:spPr>
          <a:xfrm>
            <a:off x="1298448" y="1938528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Chinese Language Resource Protection Project provides broad lexical coverage across local varieties.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9"/>
          <p:cNvSpPr/>
          <p:nvPr/>
        </p:nvSpPr>
        <p:spPr>
          <a:xfrm>
            <a:off x="911742" y="2806357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9"/>
          <p:cNvSpPr/>
          <p:nvPr/>
        </p:nvSpPr>
        <p:spPr>
          <a:xfrm>
            <a:off x="1237488" y="2816352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Body-part terms such as ‘finger’ are basic vocabulary and are suitable for cross-variety comparison.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9"/>
          <p:cNvSpPr/>
          <p:nvPr/>
        </p:nvSpPr>
        <p:spPr>
          <a:xfrm>
            <a:off x="914400" y="3994912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9"/>
          <p:cNvSpPr/>
          <p:nvPr/>
        </p:nvSpPr>
        <p:spPr>
          <a:xfrm>
            <a:off x="1298448" y="3729736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Entries include locality information, coordinates, phonetic transcription, and Chinese-character transcription.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9"/>
          <p:cNvSpPr/>
          <p:nvPr/>
        </p:nvSpPr>
        <p:spPr>
          <a:xfrm>
            <a:off x="934720" y="5245608"/>
            <a:ext cx="228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1800"/>
              <a:buFont typeface="Arial"/>
              <a:buNone/>
            </a:pPr>
            <a:r>
              <a:rPr lang="en-US" sz="2400" b="0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9"/>
          <p:cNvSpPr/>
          <p:nvPr/>
        </p:nvSpPr>
        <p:spPr>
          <a:xfrm>
            <a:off x="1298448" y="4980432"/>
            <a:ext cx="10040112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makes the dataset useful for asking whether a lexical structure has a geography.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93967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"/>
          <p:cNvSpPr/>
          <p:nvPr/>
        </p:nvSpPr>
        <p:spPr>
          <a:xfrm>
            <a:off x="548640" y="20116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850"/>
              <a:buFont typeface="Arial"/>
              <a:buNone/>
            </a:pPr>
            <a:r>
              <a:rPr lang="en-US" sz="1800" b="1" i="0" u="none" strike="noStrike" cap="none">
                <a:solidFill>
                  <a:srgbClr val="FFD84D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0"/>
          <p:cNvSpPr/>
          <p:nvPr/>
        </p:nvSpPr>
        <p:spPr>
          <a:xfrm>
            <a:off x="548640" y="43891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Play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From raw entries to linguistic coding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0"/>
          <p:cNvSpPr/>
          <p:nvPr/>
        </p:nvSpPr>
        <p:spPr>
          <a:xfrm>
            <a:off x="731520" y="114300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84D"/>
              </a:buClr>
              <a:buSzPts val="2100"/>
              <a:buFont typeface="Play"/>
              <a:buNone/>
            </a:pPr>
            <a:r>
              <a:rPr lang="en-US" sz="2100" b="1" i="0" u="none" strike="noStrike" cap="none">
                <a:solidFill>
                  <a:srgbClr val="FFD84D"/>
                </a:solidFill>
                <a:latin typeface="Play"/>
                <a:ea typeface="Play"/>
                <a:cs typeface="Play"/>
                <a:sym typeface="Play"/>
              </a:rPr>
              <a:t>Selection criterion: every CLRPP entry whose elicited meaning is ‘finger’. Other fields support coding when needed.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4" name="Google Shape;114;p10"/>
          <p:cNvGraphicFramePr/>
          <p:nvPr/>
        </p:nvGraphicFramePr>
        <p:xfrm>
          <a:off x="987552" y="1901952"/>
          <a:ext cx="10213850" cy="3377200"/>
        </p:xfrm>
        <a:graphic>
          <a:graphicData uri="http://schemas.openxmlformats.org/drawingml/2006/table">
            <a:tbl>
              <a:tblPr firstRow="1" bandRow="1">
                <a:noFill/>
                <a:tableStyleId>{2905FEC8-94FC-4511-9A50-9432F9997A17}</a:tableStyleId>
              </a:tblPr>
              <a:tblGrid>
                <a:gridCol w="510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Field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Role in this study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Elicited meaning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Selection criterion — every entry tagged ‘finger’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Character transcription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Basis for morphological segmentation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Phonetic transcription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Consulted only when needed — mainly Tai-Kadai later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Coordinates / locality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Map coded types geographically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Language labels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Group entries by Sinitic variety bucket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826056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2013 - 2022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5505E14-1838-6743-9A9C-BBD7035A16D8}">
  <we:reference id="wa200010725" version="1.0.0.1" store="en-US" storeType="OMEX"/>
  <we:alternateReferences>
    <we:reference id="WA200010725" version="1.0.0.1" store="" storeType="OMEX"/>
  </we:alternateReferences>
  <we:properties>
    <we:property name="claude.fileId" value="&quot;2e844d3d-5595-421b-aa56-2e2a09da71c5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</TotalTime>
  <Words>3237</Words>
  <Application>Microsoft Macintosh PowerPoint</Application>
  <PresentationFormat>Widescreen</PresentationFormat>
  <Paragraphs>481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Aptos</vt:lpstr>
      <vt:lpstr>Arial</vt:lpstr>
      <vt:lpstr>Play</vt:lpstr>
      <vt:lpstr>Century Gothic</vt:lpstr>
      <vt:lpstr>Calibri</vt:lpstr>
      <vt:lpstr>Aptos Display</vt:lpstr>
      <vt:lpstr>Office 2013 - 2022 Theme</vt:lpstr>
      <vt:lpstr>Mesh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Zinan Liang</cp:lastModifiedBy>
  <cp:revision>3</cp:revision>
  <dcterms:modified xsi:type="dcterms:W3CDTF">2026-06-11T16:14:13Z</dcterms:modified>
</cp:coreProperties>
</file>